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6_0.xml" ContentType="application/vnd.ms-powerpoint.comment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6.svg" ContentType="image/svg+xml"/>
  <Override PartName="/ppt/media/image18.svg" ContentType="image/svg+xml"/>
  <Override PartName="/ppt/media/image20.svg" ContentType="image/svg+xml"/>
  <Override PartName="/ppt/media/image22.svg" ContentType="image/sv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F4B8_FDAE866D.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309" r:id="rId4"/>
  </p:sldMasterIdLst>
  <p:notesMasterIdLst>
    <p:notesMasterId r:id="rId21"/>
  </p:notesMasterIdLst>
  <p:sldIdLst>
    <p:sldId id="396" r:id="rId5"/>
    <p:sldId id="262" r:id="rId6"/>
    <p:sldId id="2492" r:id="rId7"/>
    <p:sldId id="266" r:id="rId8"/>
    <p:sldId id="274" r:id="rId9"/>
    <p:sldId id="276" r:id="rId10"/>
    <p:sldId id="397" r:id="rId11"/>
    <p:sldId id="2147479555" r:id="rId12"/>
    <p:sldId id="2147480758" r:id="rId13"/>
    <p:sldId id="2147480032" r:id="rId14"/>
    <p:sldId id="2147480041" r:id="rId15"/>
    <p:sldId id="2147480044" r:id="rId16"/>
    <p:sldId id="2147480757" r:id="rId17"/>
    <p:sldId id="2147477307" r:id="rId18"/>
    <p:sldId id="304" r:id="rId19"/>
    <p:sldId id="2147480760"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1D479E-5879-3D48-A076-105D6471BBCD}">
          <p14:sldIdLst>
            <p14:sldId id="396"/>
          </p14:sldIdLst>
        </p14:section>
        <p14:section name="NN" id="{41F6A511-4BBA-B74D-AF2F-CF1E07A3BFF5}">
          <p14:sldIdLst>
            <p14:sldId id="262"/>
            <p14:sldId id="2492"/>
            <p14:sldId id="266"/>
          </p14:sldIdLst>
        </p14:section>
        <p14:section name="RY" id="{8C1456A6-D2DB-9148-8A02-EE6029517361}">
          <p14:sldIdLst>
            <p14:sldId id="274"/>
            <p14:sldId id="276"/>
            <p14:sldId id="397"/>
            <p14:sldId id="2147479555"/>
            <p14:sldId id="2147480758"/>
            <p14:sldId id="2147480032"/>
            <p14:sldId id="2147480041"/>
            <p14:sldId id="2147480044"/>
            <p14:sldId id="2147480757"/>
            <p14:sldId id="2147477307"/>
          </p14:sldIdLst>
        </p14:section>
        <p14:section name="NN" id="{1DDE371A-0440-DD46-BDCA-8467729F2AD3}">
          <p14:sldIdLst>
            <p14:sldId id="304"/>
            <p14:sldId id="2147480760"/>
          </p14:sldIdLst>
        </p14:section>
        <p14:section name="RY" id="{93148B9D-A210-674B-94B4-A44306D22F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8BFA1E-BE7A-E284-8B05-F1F8BF4C2426}" name="Pablo Veramendi" initials="PV" userId="S::paverame@microsoft.com::79271fb3-757c-4cfd-8451-e6cd1a6d69a5" providerId="AD"/>
  <p188:author id="{99040579-57F3-38F2-BD65-F14145665D7D}" name="Korrie Miller" initials="KM" userId="S::korriemiller@microsoft.com::a55625c3-7e67-495e-8dcf-f61c9f996cd9" providerId="AD"/>
  <p188:author id="{76C5E57B-32A9-EBF3-23C3-79FBB7A5A324}" name="Ruth Yakubu" initials="RY" userId="S::ruyakubu@microsoft.com::ec3999ce-c06e-479a-bb64-bead0bb61c3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30" y="123"/>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8/10/relationships/authors" Target="authors.xml"/></Relationships>
</file>

<file path=ppt/comments/modernComment_106_0.xml><?xml version="1.0" encoding="utf-8"?>
<p188:cmLst xmlns:a="http://schemas.openxmlformats.org/drawingml/2006/main" xmlns:r="http://schemas.openxmlformats.org/officeDocument/2006/relationships" xmlns:p188="http://schemas.microsoft.com/office/powerpoint/2018/8/main">
  <p188:cm id="{BCD4F315-B9BE-4A68-9FA7-169B0419F14F}" authorId="{99040579-57F3-38F2-BD65-F14145665D7D}" status="resolved" created="2023-12-15T23:51:21.533" complete="100000">
    <ac:txMkLst xmlns:ac="http://schemas.microsoft.com/office/drawing/2013/main/command">
      <pc:docMk xmlns:pc="http://schemas.microsoft.com/office/powerpoint/2013/main/command"/>
      <pc:sldMk xmlns:pc="http://schemas.microsoft.com/office/powerpoint/2013/main/command" cId="0" sldId="262"/>
      <ac:spMk id="3" creationId="{00000000-0000-0000-0000-000000000000}"/>
      <ac:txMk cp="0" len="43">
        <ac:context len="44" hash="620500961"/>
      </ac:txMk>
    </ac:txMkLst>
    <p188:pos x="10754032" y="61451"/>
    <p188:replyLst>
      <p188:reply id="{7C7FCD9A-D72B-4072-8C26-2B30B5B9389C}" authorId="{99040579-57F3-38F2-BD65-F14145665D7D}" created="2023-12-19T00:43:58.911">
        <p188:txBody>
          <a:bodyPr/>
          <a:lstStyle/>
          <a:p>
            <a:r>
              <a:rPr lang="en-US"/>
              <a:t>fixed: https://aka.ms/rai-hub/azure-content-safety</a:t>
            </a:r>
          </a:p>
        </p188:txBody>
      </p188:reply>
    </p188:replyLst>
    <p188:txBody>
      <a:bodyPr/>
      <a:lstStyle/>
      <a:p>
        <a:r>
          <a:rPr lang="en-US"/>
          <a:t>[@Ruth Yakubu] this link currently goes to the Bing homepage.</a:t>
        </a:r>
      </a:p>
    </p188:txBody>
  </p188:cm>
</p188:cmLst>
</file>

<file path=ppt/comments/modernComment_7FFFF4B8_FDAE866D.xml><?xml version="1.0" encoding="utf-8"?>
<p188:cmLst xmlns:a="http://schemas.openxmlformats.org/drawingml/2006/main" xmlns:r="http://schemas.openxmlformats.org/officeDocument/2006/relationships" xmlns:p188="http://schemas.microsoft.com/office/powerpoint/2018/8/main">
  <p188:cm id="{EDDF8211-A1A8-46C7-A781-1024D426AAEB}" authorId="{99040579-57F3-38F2-BD65-F14145665D7D}" status="resolved" created="2023-12-15T23:51:21.533" startDate="2023-12-16T00:28:25.801" dueDate="2023-12-16T00:28:25.801" assignedTo="{99040579-57F3-38F2-BD65-F14145665D7D}" complete="100000" title="@Korrie Miller ...should work now. Good catch. thanks">
    <ac:txMkLst xmlns:ac="http://schemas.microsoft.com/office/drawing/2013/main/command">
      <pc:docMk xmlns:pc="http://schemas.microsoft.com/office/powerpoint/2013/main/command"/>
      <pc:sldMk xmlns:pc="http://schemas.microsoft.com/office/powerpoint/2013/main/command" cId="4256073325" sldId="2147480760"/>
      <ac:spMk id="3" creationId="{E455E6D3-BECD-35F8-E200-C431B324787C}"/>
      <ac:txMk cp="0" len="43">
        <ac:context len="44" hash="620500961"/>
      </ac:txMk>
    </ac:txMkLst>
    <p188:pos x="10754032" y="61451"/>
    <p188:replyLst>
      <p188:reply id="{E1B4B4CD-BB46-4585-9659-DA2A8468374B}" authorId="{76C5E57B-32A9-EBF3-23C3-79FBB7A5A324}" created="2023-12-16T00:28:25.801">
        <p188:txBody>
          <a:bodyPr/>
          <a:lstStyle/>
          <a:p>
            <a:r>
              <a:rPr lang="en-US"/>
              <a:t>[@Korrie Miller] ...should work now.  Good catch. thanks</a:t>
            </a:r>
          </a:p>
        </p188:txBody>
      </p188:reply>
      <p188:reply id="{13950173-AA52-415C-96E7-FFBDD94FA3B4}" authorId="{99040579-57F3-38F2-BD65-F14145665D7D}" created="2023-12-18T17:47:05.210">
        <p188:txBody>
          <a:bodyPr/>
          <a:lstStyle/>
          <a:p>
            <a:r>
              <a:rPr lang="en-US"/>
              <a:t>[@Ruth Yakubu] this link does not work: https://aka.ms/rai-hub/azure-content-safety​</a:t>
            </a:r>
          </a:p>
        </p188:txBody>
      </p188:reply>
      <p188:reply id="{6A1D331E-375E-434F-A600-ED2EB35922C9}" authorId="{76C5E57B-32A9-EBF3-23C3-79FBB7A5A324}" created="2023-12-18T19:19:19.689">
        <p188:txBody>
          <a:bodyPr/>
          <a:lstStyle/>
          <a:p>
            <a:r>
              <a:rPr lang="en-US"/>
              <a:t>[@Korrie Miller] ...I just tested this can it workshop https://aka.ms/rai-hub/azure-content-safety</a:t>
            </a:r>
          </a:p>
        </p188:txBody>
        <p188:extLst>
          <p:ext xmlns:p="http://schemas.openxmlformats.org/presentationml/2006/main" uri="{57CB4572-C831-44C2-8A1C-0ADB6CCDFE69}">
            <p223:reactions xmlns:p223="http://schemas.microsoft.com/office/powerpoint/2022/03/main">
              <p223:rxn type="👍">
                <p223:instance time="2023-12-18T21:26:52" authorId="{99040579-57F3-38F2-BD65-F14145665D7D}"/>
              </p223:rxn>
            </p223:reactions>
          </p:ext>
        </p188:extLst>
      </p188:reply>
    </p188:replyLst>
    <p188:txBody>
      <a:bodyPr/>
      <a:lstStyle/>
      <a:p>
        <a:r>
          <a:rPr lang="en-US"/>
          <a:t>[@Ruth Yakubu] this link currently goes to the Bing homepage.</a:t>
        </a:r>
      </a:p>
    </p188:txBody>
    <p188:extLst>
      <p:ext xmlns:p="http://schemas.openxmlformats.org/presentationml/2006/main" uri="{5BB2D875-25FF-4072-B9AC-8F64D62656EB}">
        <p228:taskDetails xmlns:p228="http://schemas.microsoft.com/office/powerpoint/2022/08/main">
          <p228:history>
            <p228:event time="2023-12-16T00:28:25.801" id="{FD7254F1-E295-4F44-A2FF-E71C2FC38606}">
              <p228:atrbtn authorId="{76C5E57B-32A9-EBF3-23C3-79FBB7A5A324}"/>
              <p228:anchr>
                <p228:comment id="{E1B4B4CD-BB46-4585-9659-DA2A8468374B}"/>
              </p228:anchr>
              <p228:add/>
            </p228:event>
            <p228:event time="2023-12-16T00:28:25.801" id="{04E46D3C-6F7D-4ABE-9642-1DF51BC4F5BF}">
              <p228:atrbtn authorId="{76C5E57B-32A9-EBF3-23C3-79FBB7A5A324}"/>
              <p228:anchr>
                <p228:comment id="{E1B4B4CD-BB46-4585-9659-DA2A8468374B}"/>
              </p228:anchr>
              <p228:asgn authorId="{99040579-57F3-38F2-BD65-F14145665D7D}"/>
            </p228:event>
            <p228:event time="2023-12-16T00:28:25.801" id="{A9031287-6E00-44CA-BC26-322859853D0E}">
              <p228:atrbtn authorId="{76C5E57B-32A9-EBF3-23C3-79FBB7A5A324}"/>
              <p228:anchr>
                <p228:comment id="{E1B4B4CD-BB46-4585-9659-DA2A8468374B}"/>
              </p228:anchr>
              <p228:date stDt="2023-12-16T00:28:25.801" endDt="2023-12-16T00:28:25.801"/>
            </p228:event>
            <p228:event time="2023-12-16T00:28:25.801" id="{1EE7037B-1B3A-4C88-97CD-8D5D093E81BB}">
              <p228:atrbtn authorId="{76C5E57B-32A9-EBF3-23C3-79FBB7A5A324}"/>
              <p228:anchr>
                <p228:comment id="{E1B4B4CD-BB46-4585-9659-DA2A8468374B}"/>
              </p228:anchr>
              <p228:title val="@Korrie Miller ...should work now. Good catch. thanks"/>
            </p228:event>
            <p228:event time="2023-12-21T16:59:18.191" id="{C189FC82-A207-4195-A5C5-9162D1D921D6}">
              <p228:atrbtn authorId="{99040579-57F3-38F2-BD65-F14145665D7D}"/>
              <p228:anchr>
                <p228:comment id="{00000000-0000-0000-0000-000000000000}"/>
              </p228:anchr>
              <p228:pcntCmplt val="100000"/>
            </p228:event>
          </p228:history>
        </p228:taskDetails>
      </p:ext>
    </p188:extLst>
  </p188:cm>
</p188:cmLst>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04880D-050C-4CCA-973C-FFC84393E98D}"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3912AB58-E42A-6641-9FF7-EAD76E6DA95F}">
      <dgm:prSet/>
      <dgm:spPr/>
      <dgm:t>
        <a:bodyPr/>
        <a:lstStyle/>
        <a:p>
          <a:pPr rtl="0">
            <a:buFont typeface="Arial" panose="020B0604020202020204" pitchFamily="34" charset="0"/>
            <a:buChar char="•"/>
          </a:pPr>
          <a:r>
            <a:rPr lang="en-US" b="0" i="0">
              <a:cs typeface="Arial"/>
            </a:rPr>
            <a:t>Adding </a:t>
          </a:r>
          <a:r>
            <a:rPr lang="en-US" b="0" i="0">
              <a:latin typeface="Segoe UI Semibold"/>
              <a:cs typeface="Arial"/>
            </a:rPr>
            <a:t>Safe-Guards</a:t>
          </a:r>
          <a:r>
            <a:rPr lang="en-US" b="0" i="0">
              <a:cs typeface="Arial"/>
            </a:rPr>
            <a:t> &amp; Guardrails</a:t>
          </a:r>
          <a:r>
            <a:rPr lang="en-US" b="0" i="0">
              <a:latin typeface="Segoe UI Semibold"/>
              <a:cs typeface="Arial"/>
            </a:rPr>
            <a:t> </a:t>
          </a:r>
          <a:endParaRPr lang="en-US" b="0" i="0">
            <a:cs typeface="Arial"/>
          </a:endParaRPr>
        </a:p>
      </dgm:t>
    </dgm:pt>
    <dgm:pt modelId="{9EF48DAC-FD75-E846-8701-C6083CBCC219}" type="parTrans" cxnId="{F0800A6D-D8E8-F743-A987-67F5DC5517E1}">
      <dgm:prSet/>
      <dgm:spPr/>
      <dgm:t>
        <a:bodyPr/>
        <a:lstStyle/>
        <a:p>
          <a:endParaRPr lang="en-US"/>
        </a:p>
      </dgm:t>
    </dgm:pt>
    <dgm:pt modelId="{3124D5F7-FC3C-B94E-9F2C-AAE4CC5124AF}" type="sibTrans" cxnId="{F0800A6D-D8E8-F743-A987-67F5DC5517E1}">
      <dgm:prSet/>
      <dgm:spPr/>
      <dgm:t>
        <a:bodyPr/>
        <a:lstStyle/>
        <a:p>
          <a:endParaRPr lang="en-US"/>
        </a:p>
      </dgm:t>
    </dgm:pt>
    <dgm:pt modelId="{E2E3C373-21B8-AC4B-B987-CC6A477D6D6F}">
      <dgm:prSet/>
      <dgm:spPr/>
      <dgm:t>
        <a:bodyPr/>
        <a:lstStyle/>
        <a:p>
          <a:pPr>
            <a:buFont typeface="Arial" panose="020B0604020202020204" pitchFamily="34" charset="0"/>
            <a:buChar char="•"/>
          </a:pPr>
          <a:r>
            <a:rPr lang="en-US" b="0" i="0">
              <a:cs typeface="Arial"/>
            </a:rPr>
            <a:t>Integration to OpenAI</a:t>
          </a:r>
        </a:p>
      </dgm:t>
    </dgm:pt>
    <dgm:pt modelId="{6DFBB993-B12C-014F-BDD3-A997D3D4A761}" type="parTrans" cxnId="{746437D9-157B-F845-B4B8-8322246F337B}">
      <dgm:prSet/>
      <dgm:spPr/>
      <dgm:t>
        <a:bodyPr/>
        <a:lstStyle/>
        <a:p>
          <a:endParaRPr lang="en-US"/>
        </a:p>
      </dgm:t>
    </dgm:pt>
    <dgm:pt modelId="{33D473BA-E956-8644-8230-2DB42AD6A9A1}" type="sibTrans" cxnId="{746437D9-157B-F845-B4B8-8322246F337B}">
      <dgm:prSet/>
      <dgm:spPr/>
      <dgm:t>
        <a:bodyPr/>
        <a:lstStyle/>
        <a:p>
          <a:endParaRPr lang="en-US"/>
        </a:p>
      </dgm:t>
    </dgm:pt>
    <dgm:pt modelId="{3B817C4F-ABCF-7844-AE8F-53CAAA23AEC3}">
      <dgm:prSet/>
      <dgm:spPr/>
      <dgm:t>
        <a:bodyPr/>
        <a:lstStyle/>
        <a:p>
          <a:pPr>
            <a:buFont typeface="Arial" panose="020B0604020202020204" pitchFamily="34" charset="0"/>
            <a:buChar char="•"/>
          </a:pPr>
          <a:r>
            <a:rPr lang="en-US" b="0" i="0">
              <a:solidFill>
                <a:schemeClr val="accent2"/>
              </a:solidFill>
              <a:cs typeface="Arial"/>
            </a:rPr>
            <a:t>Exercise: Launch Interactive Lab</a:t>
          </a:r>
        </a:p>
      </dgm:t>
    </dgm:pt>
    <dgm:pt modelId="{29A22E28-C373-1242-AE94-B200A9C9652E}" type="parTrans" cxnId="{38995ABC-9044-7F47-96A2-F9D77D2526A6}">
      <dgm:prSet/>
      <dgm:spPr/>
      <dgm:t>
        <a:bodyPr/>
        <a:lstStyle/>
        <a:p>
          <a:endParaRPr lang="en-US"/>
        </a:p>
      </dgm:t>
    </dgm:pt>
    <dgm:pt modelId="{34FFEB8A-0E73-504E-BF67-48B3665E80B2}" type="sibTrans" cxnId="{38995ABC-9044-7F47-96A2-F9D77D2526A6}">
      <dgm:prSet/>
      <dgm:spPr/>
      <dgm:t>
        <a:bodyPr/>
        <a:lstStyle/>
        <a:p>
          <a:endParaRPr lang="en-US"/>
        </a:p>
      </dgm:t>
    </dgm:pt>
    <dgm:pt modelId="{42C278B2-2161-CA4E-965D-1E88DBAB3553}">
      <dgm:prSet/>
      <dgm:spPr/>
      <dgm:t>
        <a:bodyPr/>
        <a:lstStyle/>
        <a:p>
          <a:pPr>
            <a:buFont typeface="Arial" panose="020B0604020202020204" pitchFamily="34" charset="0"/>
            <a:buChar char="•"/>
          </a:pPr>
          <a:r>
            <a:rPr lang="en-US" b="0" i="0">
              <a:cs typeface="Arial"/>
            </a:rPr>
            <a:t>Azure Content Safety</a:t>
          </a:r>
        </a:p>
      </dgm:t>
    </dgm:pt>
    <dgm:pt modelId="{702CB03E-103B-E74D-A2F4-7270F0F00B29}" type="parTrans" cxnId="{D69BF3AA-5180-4448-BD57-B4BB5E66D9D4}">
      <dgm:prSet/>
      <dgm:spPr/>
      <dgm:t>
        <a:bodyPr/>
        <a:lstStyle/>
        <a:p>
          <a:endParaRPr lang="en-US"/>
        </a:p>
      </dgm:t>
    </dgm:pt>
    <dgm:pt modelId="{3219157A-848C-E148-873A-22AE34EC7E1A}" type="sibTrans" cxnId="{D69BF3AA-5180-4448-BD57-B4BB5E66D9D4}">
      <dgm:prSet/>
      <dgm:spPr/>
      <dgm:t>
        <a:bodyPr/>
        <a:lstStyle/>
        <a:p>
          <a:endParaRPr lang="en-US"/>
        </a:p>
      </dgm:t>
    </dgm:pt>
    <dgm:pt modelId="{C0F11328-EFD3-47A8-8214-0C9DE1A27A41}" type="pres">
      <dgm:prSet presAssocID="{B204880D-050C-4CCA-973C-FFC84393E98D}" presName="vert0" presStyleCnt="0">
        <dgm:presLayoutVars>
          <dgm:dir/>
          <dgm:animOne val="branch"/>
          <dgm:animLvl val="lvl"/>
        </dgm:presLayoutVars>
      </dgm:prSet>
      <dgm:spPr/>
    </dgm:pt>
    <dgm:pt modelId="{0AFF71CD-465E-E144-8829-96B5112CFBEF}" type="pres">
      <dgm:prSet presAssocID="{42C278B2-2161-CA4E-965D-1E88DBAB3553}" presName="thickLine" presStyleLbl="alignNode1" presStyleIdx="0" presStyleCnt="4"/>
      <dgm:spPr/>
    </dgm:pt>
    <dgm:pt modelId="{7D79A451-082F-DF4F-BCBA-125EABB07448}" type="pres">
      <dgm:prSet presAssocID="{42C278B2-2161-CA4E-965D-1E88DBAB3553}" presName="horz1" presStyleCnt="0"/>
      <dgm:spPr/>
    </dgm:pt>
    <dgm:pt modelId="{B9DF5ECA-D122-A045-AC6B-289645E9AB06}" type="pres">
      <dgm:prSet presAssocID="{42C278B2-2161-CA4E-965D-1E88DBAB3553}" presName="tx1" presStyleLbl="revTx" presStyleIdx="0" presStyleCnt="4"/>
      <dgm:spPr/>
    </dgm:pt>
    <dgm:pt modelId="{5A2E165A-F667-BF4F-B9B5-4444B42CAC67}" type="pres">
      <dgm:prSet presAssocID="{42C278B2-2161-CA4E-965D-1E88DBAB3553}" presName="vert1" presStyleCnt="0"/>
      <dgm:spPr/>
    </dgm:pt>
    <dgm:pt modelId="{5F999B29-7A53-6C4C-8C46-879A9B836520}" type="pres">
      <dgm:prSet presAssocID="{3912AB58-E42A-6641-9FF7-EAD76E6DA95F}" presName="thickLine" presStyleLbl="alignNode1" presStyleIdx="1" presStyleCnt="4"/>
      <dgm:spPr/>
    </dgm:pt>
    <dgm:pt modelId="{EB73EE8F-C81B-9245-AD12-AA1036924826}" type="pres">
      <dgm:prSet presAssocID="{3912AB58-E42A-6641-9FF7-EAD76E6DA95F}" presName="horz1" presStyleCnt="0"/>
      <dgm:spPr/>
    </dgm:pt>
    <dgm:pt modelId="{037098E8-D75A-0244-8F3D-48787C6EC67C}" type="pres">
      <dgm:prSet presAssocID="{3912AB58-E42A-6641-9FF7-EAD76E6DA95F}" presName="tx1" presStyleLbl="revTx" presStyleIdx="1" presStyleCnt="4"/>
      <dgm:spPr/>
    </dgm:pt>
    <dgm:pt modelId="{57408296-9F05-6843-90C9-F8FFE0A1A9F7}" type="pres">
      <dgm:prSet presAssocID="{3912AB58-E42A-6641-9FF7-EAD76E6DA95F}" presName="vert1" presStyleCnt="0"/>
      <dgm:spPr/>
    </dgm:pt>
    <dgm:pt modelId="{4FC6FF9F-4A49-974F-970C-7D5F83310CDC}" type="pres">
      <dgm:prSet presAssocID="{E2E3C373-21B8-AC4B-B987-CC6A477D6D6F}" presName="thickLine" presStyleLbl="alignNode1" presStyleIdx="2" presStyleCnt="4"/>
      <dgm:spPr/>
    </dgm:pt>
    <dgm:pt modelId="{0A839C09-3D8B-CF42-BB79-B51EDD40B4EC}" type="pres">
      <dgm:prSet presAssocID="{E2E3C373-21B8-AC4B-B987-CC6A477D6D6F}" presName="horz1" presStyleCnt="0"/>
      <dgm:spPr/>
    </dgm:pt>
    <dgm:pt modelId="{FB9912FB-B51F-1842-9D6C-54B6AFF7DE8C}" type="pres">
      <dgm:prSet presAssocID="{E2E3C373-21B8-AC4B-B987-CC6A477D6D6F}" presName="tx1" presStyleLbl="revTx" presStyleIdx="2" presStyleCnt="4"/>
      <dgm:spPr/>
    </dgm:pt>
    <dgm:pt modelId="{BFB97B32-C4DD-4640-A167-555DAA8FF3BA}" type="pres">
      <dgm:prSet presAssocID="{E2E3C373-21B8-AC4B-B987-CC6A477D6D6F}" presName="vert1" presStyleCnt="0"/>
      <dgm:spPr/>
    </dgm:pt>
    <dgm:pt modelId="{599A8692-2FA1-764B-8E4F-7B2BADD2C021}" type="pres">
      <dgm:prSet presAssocID="{3B817C4F-ABCF-7844-AE8F-53CAAA23AEC3}" presName="thickLine" presStyleLbl="alignNode1" presStyleIdx="3" presStyleCnt="4"/>
      <dgm:spPr/>
    </dgm:pt>
    <dgm:pt modelId="{26BD3B0D-055C-E541-81A7-31BEDBD5CBEA}" type="pres">
      <dgm:prSet presAssocID="{3B817C4F-ABCF-7844-AE8F-53CAAA23AEC3}" presName="horz1" presStyleCnt="0"/>
      <dgm:spPr/>
    </dgm:pt>
    <dgm:pt modelId="{DD856E76-A90B-324D-B714-A057A92C3A50}" type="pres">
      <dgm:prSet presAssocID="{3B817C4F-ABCF-7844-AE8F-53CAAA23AEC3}" presName="tx1" presStyleLbl="revTx" presStyleIdx="3" presStyleCnt="4"/>
      <dgm:spPr/>
    </dgm:pt>
    <dgm:pt modelId="{676FBFFB-DBF0-4640-9ED6-F99F25A26967}" type="pres">
      <dgm:prSet presAssocID="{3B817C4F-ABCF-7844-AE8F-53CAAA23AEC3}" presName="vert1" presStyleCnt="0"/>
      <dgm:spPr/>
    </dgm:pt>
  </dgm:ptLst>
  <dgm:cxnLst>
    <dgm:cxn modelId="{75DCD113-1D50-D841-A294-0D2B469ED5F5}" type="presOf" srcId="{3912AB58-E42A-6641-9FF7-EAD76E6DA95F}" destId="{037098E8-D75A-0244-8F3D-48787C6EC67C}" srcOrd="0" destOrd="0" presId="urn:microsoft.com/office/officeart/2008/layout/LinedList"/>
    <dgm:cxn modelId="{3A80365C-3372-3941-897E-34C82C1F50A8}" type="presOf" srcId="{42C278B2-2161-CA4E-965D-1E88DBAB3553}" destId="{B9DF5ECA-D122-A045-AC6B-289645E9AB06}" srcOrd="0" destOrd="0" presId="urn:microsoft.com/office/officeart/2008/layout/LinedList"/>
    <dgm:cxn modelId="{DF4FFA45-BD21-044E-84EF-DF3E8EC65E99}" type="presOf" srcId="{3B817C4F-ABCF-7844-AE8F-53CAAA23AEC3}" destId="{DD856E76-A90B-324D-B714-A057A92C3A50}" srcOrd="0" destOrd="0" presId="urn:microsoft.com/office/officeart/2008/layout/LinedList"/>
    <dgm:cxn modelId="{F0800A6D-D8E8-F743-A987-67F5DC5517E1}" srcId="{B204880D-050C-4CCA-973C-FFC84393E98D}" destId="{3912AB58-E42A-6641-9FF7-EAD76E6DA95F}" srcOrd="1" destOrd="0" parTransId="{9EF48DAC-FD75-E846-8701-C6083CBCC219}" sibTransId="{3124D5F7-FC3C-B94E-9F2C-AAE4CC5124AF}"/>
    <dgm:cxn modelId="{F23A3454-E581-4361-9205-61DBB8375AA7}" type="presOf" srcId="{B204880D-050C-4CCA-973C-FFC84393E98D}" destId="{C0F11328-EFD3-47A8-8214-0C9DE1A27A41}" srcOrd="0" destOrd="0" presId="urn:microsoft.com/office/officeart/2008/layout/LinedList"/>
    <dgm:cxn modelId="{47A3FB95-2DA0-474B-931D-7F1BB9B4E58C}" type="presOf" srcId="{E2E3C373-21B8-AC4B-B987-CC6A477D6D6F}" destId="{FB9912FB-B51F-1842-9D6C-54B6AFF7DE8C}" srcOrd="0" destOrd="0" presId="urn:microsoft.com/office/officeart/2008/layout/LinedList"/>
    <dgm:cxn modelId="{D69BF3AA-5180-4448-BD57-B4BB5E66D9D4}" srcId="{B204880D-050C-4CCA-973C-FFC84393E98D}" destId="{42C278B2-2161-CA4E-965D-1E88DBAB3553}" srcOrd="0" destOrd="0" parTransId="{702CB03E-103B-E74D-A2F4-7270F0F00B29}" sibTransId="{3219157A-848C-E148-873A-22AE34EC7E1A}"/>
    <dgm:cxn modelId="{38995ABC-9044-7F47-96A2-F9D77D2526A6}" srcId="{B204880D-050C-4CCA-973C-FFC84393E98D}" destId="{3B817C4F-ABCF-7844-AE8F-53CAAA23AEC3}" srcOrd="3" destOrd="0" parTransId="{29A22E28-C373-1242-AE94-B200A9C9652E}" sibTransId="{34FFEB8A-0E73-504E-BF67-48B3665E80B2}"/>
    <dgm:cxn modelId="{746437D9-157B-F845-B4B8-8322246F337B}" srcId="{B204880D-050C-4CCA-973C-FFC84393E98D}" destId="{E2E3C373-21B8-AC4B-B987-CC6A477D6D6F}" srcOrd="2" destOrd="0" parTransId="{6DFBB993-B12C-014F-BDD3-A997D3D4A761}" sibTransId="{33D473BA-E956-8644-8230-2DB42AD6A9A1}"/>
    <dgm:cxn modelId="{2B32425B-6EA5-1444-8F2D-A57C2A6A44E7}" type="presParOf" srcId="{C0F11328-EFD3-47A8-8214-0C9DE1A27A41}" destId="{0AFF71CD-465E-E144-8829-96B5112CFBEF}" srcOrd="0" destOrd="0" presId="urn:microsoft.com/office/officeart/2008/layout/LinedList"/>
    <dgm:cxn modelId="{BF7FB75E-7FCF-FF43-B076-F734F0E18C05}" type="presParOf" srcId="{C0F11328-EFD3-47A8-8214-0C9DE1A27A41}" destId="{7D79A451-082F-DF4F-BCBA-125EABB07448}" srcOrd="1" destOrd="0" presId="urn:microsoft.com/office/officeart/2008/layout/LinedList"/>
    <dgm:cxn modelId="{461EB133-22D5-E349-A35F-C43B0910DA10}" type="presParOf" srcId="{7D79A451-082F-DF4F-BCBA-125EABB07448}" destId="{B9DF5ECA-D122-A045-AC6B-289645E9AB06}" srcOrd="0" destOrd="0" presId="urn:microsoft.com/office/officeart/2008/layout/LinedList"/>
    <dgm:cxn modelId="{4465B6E6-0F46-F54E-B903-E442819C896F}" type="presParOf" srcId="{7D79A451-082F-DF4F-BCBA-125EABB07448}" destId="{5A2E165A-F667-BF4F-B9B5-4444B42CAC67}" srcOrd="1" destOrd="0" presId="urn:microsoft.com/office/officeart/2008/layout/LinedList"/>
    <dgm:cxn modelId="{E728FE22-1CE4-2E43-99B7-15B34C173921}" type="presParOf" srcId="{C0F11328-EFD3-47A8-8214-0C9DE1A27A41}" destId="{5F999B29-7A53-6C4C-8C46-879A9B836520}" srcOrd="2" destOrd="0" presId="urn:microsoft.com/office/officeart/2008/layout/LinedList"/>
    <dgm:cxn modelId="{BCCB1394-D08D-E34A-AF40-EA9F1D014484}" type="presParOf" srcId="{C0F11328-EFD3-47A8-8214-0C9DE1A27A41}" destId="{EB73EE8F-C81B-9245-AD12-AA1036924826}" srcOrd="3" destOrd="0" presId="urn:microsoft.com/office/officeart/2008/layout/LinedList"/>
    <dgm:cxn modelId="{3673E883-B380-6341-A9FC-F19E8C74E133}" type="presParOf" srcId="{EB73EE8F-C81B-9245-AD12-AA1036924826}" destId="{037098E8-D75A-0244-8F3D-48787C6EC67C}" srcOrd="0" destOrd="0" presId="urn:microsoft.com/office/officeart/2008/layout/LinedList"/>
    <dgm:cxn modelId="{B5A487DD-E3FF-C040-8D67-343B4301616C}" type="presParOf" srcId="{EB73EE8F-C81B-9245-AD12-AA1036924826}" destId="{57408296-9F05-6843-90C9-F8FFE0A1A9F7}" srcOrd="1" destOrd="0" presId="urn:microsoft.com/office/officeart/2008/layout/LinedList"/>
    <dgm:cxn modelId="{CFD8E581-DE67-C643-940C-6C61254D9014}" type="presParOf" srcId="{C0F11328-EFD3-47A8-8214-0C9DE1A27A41}" destId="{4FC6FF9F-4A49-974F-970C-7D5F83310CDC}" srcOrd="4" destOrd="0" presId="urn:microsoft.com/office/officeart/2008/layout/LinedList"/>
    <dgm:cxn modelId="{49140EDF-82A2-6C4A-8D6D-4EB73F62B16C}" type="presParOf" srcId="{C0F11328-EFD3-47A8-8214-0C9DE1A27A41}" destId="{0A839C09-3D8B-CF42-BB79-B51EDD40B4EC}" srcOrd="5" destOrd="0" presId="urn:microsoft.com/office/officeart/2008/layout/LinedList"/>
    <dgm:cxn modelId="{3E770F26-5C1B-2B41-9992-77420B1D5490}" type="presParOf" srcId="{0A839C09-3D8B-CF42-BB79-B51EDD40B4EC}" destId="{FB9912FB-B51F-1842-9D6C-54B6AFF7DE8C}" srcOrd="0" destOrd="0" presId="urn:microsoft.com/office/officeart/2008/layout/LinedList"/>
    <dgm:cxn modelId="{29E3A0B2-EF45-4742-BDD3-2A5A22952D07}" type="presParOf" srcId="{0A839C09-3D8B-CF42-BB79-B51EDD40B4EC}" destId="{BFB97B32-C4DD-4640-A167-555DAA8FF3BA}" srcOrd="1" destOrd="0" presId="urn:microsoft.com/office/officeart/2008/layout/LinedList"/>
    <dgm:cxn modelId="{BAEB6F49-6CA8-D148-8A06-FFDBF3276952}" type="presParOf" srcId="{C0F11328-EFD3-47A8-8214-0C9DE1A27A41}" destId="{599A8692-2FA1-764B-8E4F-7B2BADD2C021}" srcOrd="6" destOrd="0" presId="urn:microsoft.com/office/officeart/2008/layout/LinedList"/>
    <dgm:cxn modelId="{6FA1878F-F302-804D-A84A-B28DCB57B038}" type="presParOf" srcId="{C0F11328-EFD3-47A8-8214-0C9DE1A27A41}" destId="{26BD3B0D-055C-E541-81A7-31BEDBD5CBEA}" srcOrd="7" destOrd="0" presId="urn:microsoft.com/office/officeart/2008/layout/LinedList"/>
    <dgm:cxn modelId="{0EB1A437-9CB3-9545-9AF0-B78EF73DC9E3}" type="presParOf" srcId="{26BD3B0D-055C-E541-81A7-31BEDBD5CBEA}" destId="{DD856E76-A90B-324D-B714-A057A92C3A50}" srcOrd="0" destOrd="0" presId="urn:microsoft.com/office/officeart/2008/layout/LinedList"/>
    <dgm:cxn modelId="{2C40972D-DB4B-324D-A22D-7D3552713F1D}" type="presParOf" srcId="{26BD3B0D-055C-E541-81A7-31BEDBD5CBEA}" destId="{676FBFFB-DBF0-4640-9ED6-F99F25A2696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FF71CD-465E-E144-8829-96B5112CFBEF}">
      <dsp:nvSpPr>
        <dsp:cNvPr id="0" name=""/>
        <dsp:cNvSpPr/>
      </dsp:nvSpPr>
      <dsp:spPr>
        <a:xfrm>
          <a:off x="0" y="0"/>
          <a:ext cx="6840481" cy="0"/>
        </a:xfrm>
        <a:prstGeom prst="line">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DF5ECA-D122-A045-AC6B-289645E9AB06}">
      <dsp:nvSpPr>
        <dsp:cNvPr id="0" name=""/>
        <dsp:cNvSpPr/>
      </dsp:nvSpPr>
      <dsp:spPr>
        <a:xfrm>
          <a:off x="0" y="0"/>
          <a:ext cx="6840481" cy="133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US" sz="3500" b="0" i="0" kern="1200">
              <a:cs typeface="Arial"/>
            </a:rPr>
            <a:t>Azure Content Safety</a:t>
          </a:r>
        </a:p>
      </dsp:txBody>
      <dsp:txXfrm>
        <a:off x="0" y="0"/>
        <a:ext cx="6840481" cy="1332320"/>
      </dsp:txXfrm>
    </dsp:sp>
    <dsp:sp modelId="{5F999B29-7A53-6C4C-8C46-879A9B836520}">
      <dsp:nvSpPr>
        <dsp:cNvPr id="0" name=""/>
        <dsp:cNvSpPr/>
      </dsp:nvSpPr>
      <dsp:spPr>
        <a:xfrm>
          <a:off x="0" y="1332320"/>
          <a:ext cx="6840481" cy="0"/>
        </a:xfrm>
        <a:prstGeom prst="line">
          <a:avLst/>
        </a:prstGeom>
        <a:solidFill>
          <a:schemeClr val="accent2">
            <a:hueOff val="-1836984"/>
            <a:satOff val="13934"/>
            <a:lumOff val="-3530"/>
            <a:alphaOff val="0"/>
          </a:schemeClr>
        </a:solidFill>
        <a:ln w="10795" cap="flat" cmpd="sng" algn="ctr">
          <a:solidFill>
            <a:schemeClr val="accent2">
              <a:hueOff val="-1836984"/>
              <a:satOff val="13934"/>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7098E8-D75A-0244-8F3D-48787C6EC67C}">
      <dsp:nvSpPr>
        <dsp:cNvPr id="0" name=""/>
        <dsp:cNvSpPr/>
      </dsp:nvSpPr>
      <dsp:spPr>
        <a:xfrm>
          <a:off x="0" y="1332320"/>
          <a:ext cx="6840481" cy="133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rtl="0">
            <a:lnSpc>
              <a:spcPct val="90000"/>
            </a:lnSpc>
            <a:spcBef>
              <a:spcPct val="0"/>
            </a:spcBef>
            <a:spcAft>
              <a:spcPct val="35000"/>
            </a:spcAft>
            <a:buFont typeface="Arial" panose="020B0604020202020204" pitchFamily="34" charset="0"/>
            <a:buNone/>
          </a:pPr>
          <a:r>
            <a:rPr lang="en-US" sz="3500" b="0" i="0" kern="1200">
              <a:cs typeface="Arial"/>
            </a:rPr>
            <a:t>Adding </a:t>
          </a:r>
          <a:r>
            <a:rPr lang="en-US" sz="3500" b="0" i="0" kern="1200">
              <a:latin typeface="Segoe UI Semibold"/>
              <a:cs typeface="Arial"/>
            </a:rPr>
            <a:t>Safe-Guards</a:t>
          </a:r>
          <a:r>
            <a:rPr lang="en-US" sz="3500" b="0" i="0" kern="1200">
              <a:cs typeface="Arial"/>
            </a:rPr>
            <a:t> &amp; Guardrails</a:t>
          </a:r>
          <a:r>
            <a:rPr lang="en-US" sz="3500" b="0" i="0" kern="1200">
              <a:latin typeface="Segoe UI Semibold"/>
              <a:cs typeface="Arial"/>
            </a:rPr>
            <a:t> </a:t>
          </a:r>
          <a:endParaRPr lang="en-US" sz="3500" b="0" i="0" kern="1200">
            <a:cs typeface="Arial"/>
          </a:endParaRPr>
        </a:p>
      </dsp:txBody>
      <dsp:txXfrm>
        <a:off x="0" y="1332320"/>
        <a:ext cx="6840481" cy="1332320"/>
      </dsp:txXfrm>
    </dsp:sp>
    <dsp:sp modelId="{4FC6FF9F-4A49-974F-970C-7D5F83310CDC}">
      <dsp:nvSpPr>
        <dsp:cNvPr id="0" name=""/>
        <dsp:cNvSpPr/>
      </dsp:nvSpPr>
      <dsp:spPr>
        <a:xfrm>
          <a:off x="0" y="2664640"/>
          <a:ext cx="6840481" cy="0"/>
        </a:xfrm>
        <a:prstGeom prst="line">
          <a:avLst/>
        </a:prstGeom>
        <a:solidFill>
          <a:schemeClr val="accent2">
            <a:hueOff val="-3673967"/>
            <a:satOff val="27869"/>
            <a:lumOff val="-7059"/>
            <a:alphaOff val="0"/>
          </a:schemeClr>
        </a:solidFill>
        <a:ln w="10795" cap="flat" cmpd="sng" algn="ctr">
          <a:solidFill>
            <a:schemeClr val="accent2">
              <a:hueOff val="-3673967"/>
              <a:satOff val="2786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9912FB-B51F-1842-9D6C-54B6AFF7DE8C}">
      <dsp:nvSpPr>
        <dsp:cNvPr id="0" name=""/>
        <dsp:cNvSpPr/>
      </dsp:nvSpPr>
      <dsp:spPr>
        <a:xfrm>
          <a:off x="0" y="2664640"/>
          <a:ext cx="6840481" cy="133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US" sz="3500" b="0" i="0" kern="1200">
              <a:cs typeface="Arial"/>
            </a:rPr>
            <a:t>Integration to OpenAI</a:t>
          </a:r>
        </a:p>
      </dsp:txBody>
      <dsp:txXfrm>
        <a:off x="0" y="2664640"/>
        <a:ext cx="6840481" cy="1332320"/>
      </dsp:txXfrm>
    </dsp:sp>
    <dsp:sp modelId="{599A8692-2FA1-764B-8E4F-7B2BADD2C021}">
      <dsp:nvSpPr>
        <dsp:cNvPr id="0" name=""/>
        <dsp:cNvSpPr/>
      </dsp:nvSpPr>
      <dsp:spPr>
        <a:xfrm>
          <a:off x="0" y="3996960"/>
          <a:ext cx="6840481" cy="0"/>
        </a:xfrm>
        <a:prstGeom prst="line">
          <a:avLst/>
        </a:prstGeom>
        <a:solidFill>
          <a:schemeClr val="accent2">
            <a:hueOff val="-5510951"/>
            <a:satOff val="41803"/>
            <a:lumOff val="-10589"/>
            <a:alphaOff val="0"/>
          </a:schemeClr>
        </a:solidFill>
        <a:ln w="10795" cap="flat" cmpd="sng" algn="ctr">
          <a:solidFill>
            <a:schemeClr val="accent2">
              <a:hueOff val="-5510951"/>
              <a:satOff val="41803"/>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856E76-A90B-324D-B714-A057A92C3A50}">
      <dsp:nvSpPr>
        <dsp:cNvPr id="0" name=""/>
        <dsp:cNvSpPr/>
      </dsp:nvSpPr>
      <dsp:spPr>
        <a:xfrm>
          <a:off x="0" y="3996960"/>
          <a:ext cx="6840481" cy="133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Font typeface="Arial" panose="020B0604020202020204" pitchFamily="34" charset="0"/>
            <a:buNone/>
          </a:pPr>
          <a:r>
            <a:rPr lang="en-US" sz="3500" b="0" i="0" kern="1200">
              <a:solidFill>
                <a:schemeClr val="accent2"/>
              </a:solidFill>
              <a:cs typeface="Arial"/>
            </a:rPr>
            <a:t>Exercise: Launch Interactive Lab</a:t>
          </a:r>
        </a:p>
      </dsp:txBody>
      <dsp:txXfrm>
        <a:off x="0" y="3996960"/>
        <a:ext cx="6840481" cy="13323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1F183D-E3CE-419E-ADB8-2DC3E92EEB88}" type="datetimeFigureOut">
              <a:t>1/18/2024</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0AC24-B9CA-4B1F-BA52-A23C2E181A57}"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ka.ms/rai-hub/azure-content-safety"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ka.ms/rai-hub/content-safety-worksho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ai-for-accessibilit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32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1/18/2024 10:03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4175752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cs typeface="Calibri"/>
            </a:endParaRPr>
          </a:p>
          <a:p>
            <a:r>
              <a:rPr lang="en-US">
                <a:cs typeface="Calibri"/>
              </a:rPr>
              <a:t>Azure Content Safety is a pre-built AI API that enables data scientists and developers to detective inappropriate text and image context that fall in the following categories:  Hate, Sexual, Self-Harm and Violence. Profanity also built-in.</a:t>
            </a:r>
          </a:p>
          <a:p>
            <a:endParaRPr lang="en-US">
              <a:cs typeface="Calibri"/>
            </a:endParaRPr>
          </a:p>
          <a:p>
            <a:r>
              <a:rPr lang="en-US">
                <a:cs typeface="Calibri"/>
              </a:rPr>
              <a:t>In addition, it gives developers the capability control the severity level of the risk it have for end-users.  The higher the severity of input content, the larger level is.  The levels range from 0-6.</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36F3CBA4-B7A3-4592-8447-253D7FA6697C}" type="slidenum">
              <a:rPr lang="en-US" smtClean="0"/>
              <a:t>10</a:t>
            </a:fld>
            <a:endParaRPr lang="en-US"/>
          </a:p>
        </p:txBody>
      </p:sp>
    </p:spTree>
    <p:extLst>
      <p:ext uri="{BB962C8B-B14F-4D97-AF65-F5344CB8AC3E}">
        <p14:creationId xmlns:p14="http://schemas.microsoft.com/office/powerpoint/2010/main" val="2204830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OpenAI generates dynamic content and we can't always predict.  That's why it is essential to integrate Azure Content Safety with OpenAI to provide a good user experience.  The API also supports the following languages: English, Spanish, German, French, Japanese, Portuguese, Italian, Chinese.</a:t>
            </a:r>
            <a:endParaRPr lang="en-US"/>
          </a:p>
        </p:txBody>
      </p:sp>
      <p:sp>
        <p:nvSpPr>
          <p:cNvPr id="4" name="Slide Number Placeholder 3"/>
          <p:cNvSpPr>
            <a:spLocks noGrp="1"/>
          </p:cNvSpPr>
          <p:nvPr>
            <p:ph type="sldNum" sz="quarter" idx="5"/>
          </p:nvPr>
        </p:nvSpPr>
        <p:spPr/>
        <p:txBody>
          <a:bodyPr/>
          <a:lstStyle/>
          <a:p>
            <a:fld id="{36F3CBA4-B7A3-4592-8447-253D7FA6697C}" type="slidenum">
              <a:rPr lang="en-US" smtClean="0"/>
              <a:t>11</a:t>
            </a:fld>
            <a:endParaRPr lang="en-US"/>
          </a:p>
        </p:txBody>
      </p:sp>
    </p:spTree>
    <p:extLst>
      <p:ext uri="{BB962C8B-B14F-4D97-AF65-F5344CB8AC3E}">
        <p14:creationId xmlns:p14="http://schemas.microsoft.com/office/powerpoint/2010/main" val="3891509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cs typeface="Calibri"/>
              </a:rPr>
              <a:t>You can integration Azure Content Safety via Content Safety Studio, REST API, or client SDKs.  The above image </a:t>
            </a:r>
            <a:r>
              <a:rPr lang="en-US" err="1">
                <a:cs typeface="Calibri"/>
              </a:rPr>
              <a:t>demostrates</a:t>
            </a:r>
            <a:r>
              <a:rPr lang="en-US">
                <a:cs typeface="Calibri"/>
              </a:rPr>
              <a:t> how to configure the content filters for both the user prompt or Model completions response.</a:t>
            </a:r>
          </a:p>
        </p:txBody>
      </p:sp>
      <p:sp>
        <p:nvSpPr>
          <p:cNvPr id="4" name="Slide Number Placeholder 3"/>
          <p:cNvSpPr>
            <a:spLocks noGrp="1"/>
          </p:cNvSpPr>
          <p:nvPr>
            <p:ph type="sldNum" sz="quarter" idx="5"/>
          </p:nvPr>
        </p:nvSpPr>
        <p:spPr/>
        <p:txBody>
          <a:bodyPr/>
          <a:lstStyle/>
          <a:p>
            <a:fld id="{36F3CBA4-B7A3-4592-8447-253D7FA6697C}" type="slidenum">
              <a:rPr lang="en-US" smtClean="0"/>
              <a:t>12</a:t>
            </a:fld>
            <a:endParaRPr lang="en-US"/>
          </a:p>
        </p:txBody>
      </p:sp>
    </p:spTree>
    <p:extLst>
      <p:ext uri="{BB962C8B-B14F-4D97-AF65-F5344CB8AC3E}">
        <p14:creationId xmlns:p14="http://schemas.microsoft.com/office/powerpoint/2010/main" val="1367524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As we work with prompts, defining the rules, scope and purpose of the system prompt is the key to making the OpenAI model behave responsibly when engaging with users.  Part of doing is by incorporating meta prompts restrictions such as:  </a:t>
            </a:r>
          </a:p>
          <a:p>
            <a:r>
              <a:rPr lang="en-US">
                <a:cs typeface="Calibri"/>
              </a:rPr>
              <a:t> </a:t>
            </a:r>
          </a:p>
          <a:p>
            <a:pPr marL="171450" indent="-171450">
              <a:buFont typeface="Arial"/>
              <a:buChar char="•"/>
            </a:pPr>
            <a:r>
              <a:rPr lang="en-US"/>
              <a:t>Specifying where to retrieve information (documents or data sources) </a:t>
            </a:r>
          </a:p>
          <a:p>
            <a:pPr marL="171450" indent="-171450">
              <a:buFont typeface="Arial"/>
              <a:buChar char="•"/>
            </a:pPr>
            <a:r>
              <a:rPr lang="en-US"/>
              <a:t>Providing citation references </a:t>
            </a:r>
          </a:p>
          <a:p>
            <a:pPr marL="171450" indent="-171450">
              <a:buFont typeface="Arial"/>
              <a:buChar char="•"/>
            </a:pPr>
            <a:r>
              <a:rPr lang="en-US"/>
              <a:t>Do's &amp; Don'ts </a:t>
            </a:r>
          </a:p>
          <a:p>
            <a:r>
              <a:rPr lang="en-US">
                <a:cs typeface="Calibri"/>
              </a:rPr>
              <a:t> </a:t>
            </a:r>
          </a:p>
          <a:p>
            <a:r>
              <a:rPr lang="en-US"/>
              <a:t>To avoid hacks or Security breaches to your system prompt, Azure Content Safety can detect jailbreaks where invaders are able to retrieve your prompt definitions or override your system prompt to take malicious actions. </a:t>
            </a:r>
          </a:p>
          <a:p>
            <a:r>
              <a:rPr lang="en-US">
                <a:cs typeface="Calibri"/>
              </a:rPr>
              <a:t> </a:t>
            </a:r>
          </a:p>
          <a:p>
            <a:pPr>
              <a:lnSpc>
                <a:spcPct val="105000"/>
              </a:lnSpc>
              <a:spcAft>
                <a:spcPts val="800"/>
              </a:spcAft>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Here's a high-level flow of how Azure Content Safety integrates with Azure OpenAI by: </a:t>
            </a:r>
          </a:p>
          <a:p>
            <a:r>
              <a:rPr lang="en-US"/>
              <a:t> </a:t>
            </a:r>
          </a:p>
          <a:p>
            <a:pPr marL="171450" indent="-171450">
              <a:buFont typeface="Arial"/>
              <a:buChar char="•"/>
            </a:pPr>
            <a:r>
              <a:rPr lang="en-US"/>
              <a:t>Application sends the user prompt input to the Azure OpenAI model.  </a:t>
            </a:r>
          </a:p>
          <a:p>
            <a:pPr marL="171450" indent="-171450">
              <a:buFont typeface="Arial"/>
              <a:buChar char="•"/>
            </a:pPr>
            <a:r>
              <a:rPr lang="en-US"/>
              <a:t>Azure OpenAI model retrieves the input.  Then Content Safety automatically inspects the input undesirable content. </a:t>
            </a:r>
          </a:p>
          <a:p>
            <a:pPr marL="171450" indent="-171450">
              <a:buFont typeface="Arial"/>
              <a:buChar char="•"/>
            </a:pPr>
            <a:r>
              <a:rPr lang="en-US"/>
              <a:t>If the content is flag as toxic, Content Safety will send the context violation severity information back to the Application to inform the user of the abuse concern. </a:t>
            </a:r>
          </a:p>
          <a:p>
            <a:pPr marL="171450" indent="-171450">
              <a:buFont typeface="Arial"/>
              <a:buChar char="•"/>
            </a:pPr>
            <a:r>
              <a:rPr lang="en-US"/>
              <a:t>If the content is safe, the Azure OpenAI will return a response to the user's inquiry.</a:t>
            </a:r>
          </a:p>
          <a:p>
            <a:endParaRPr lang="en-US">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1/18/2024 10:03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9292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0629C-DC58-0A0D-9F8C-9A8AE3303F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EA0E06-CC07-F1EB-A78B-90B244ADCB28}"/>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F001549-B514-BCEA-908C-DEECDA9169FE}"/>
              </a:ext>
            </a:extLst>
          </p:cNvPr>
          <p:cNvSpPr>
            <a:spLocks noGrp="1"/>
          </p:cNvSpPr>
          <p:nvPr>
            <p:ph type="body" idx="1"/>
          </p:nvPr>
        </p:nvSpPr>
        <p:spPr/>
        <p:txBody>
          <a:bodyPr>
            <a:normAutofit/>
          </a:bodyPr>
          <a:lstStyle/>
          <a:p>
            <a:r>
              <a:rPr lang="en-US">
                <a:cs typeface="Calibri"/>
              </a:rPr>
              <a:t>Link to published lesson:  </a:t>
            </a:r>
            <a:r>
              <a:rPr lang="en-US">
                <a:cs typeface="Calibri"/>
                <a:hlinkClick r:id="rId3"/>
              </a:rPr>
              <a:t>https://aka.ms/rai-hub/azure-content-safety</a:t>
            </a:r>
            <a:endParaRPr lang="en-US">
              <a:cs typeface="Calibri"/>
            </a:endParaRPr>
          </a:p>
          <a:p>
            <a:r>
              <a:rPr lang="en-US">
                <a:cs typeface="Calibri"/>
              </a:rPr>
              <a:t>Link to GitHub source: </a:t>
            </a:r>
            <a:r>
              <a:rPr lang="en-US">
                <a:cs typeface="Calibri"/>
                <a:hlinkClick r:id="rId4"/>
              </a:rPr>
              <a:t>https://aka.ms/rai-hub/content-safety-workshop</a:t>
            </a:r>
            <a:endParaRPr lang="en-US">
              <a:cs typeface="Calibri"/>
            </a:endParaRPr>
          </a:p>
          <a:p>
            <a:endParaRPr lang="en-US"/>
          </a:p>
          <a:p>
            <a:endParaRPr>
              <a:cs typeface="Calibri"/>
            </a:endParaRPr>
          </a:p>
        </p:txBody>
      </p:sp>
      <p:sp>
        <p:nvSpPr>
          <p:cNvPr id="4" name="Slide Number Placeholder 3">
            <a:extLst>
              <a:ext uri="{FF2B5EF4-FFF2-40B4-BE49-F238E27FC236}">
                <a16:creationId xmlns:a16="http://schemas.microsoft.com/office/drawing/2014/main" id="{2C4447DB-87E6-F147-FCC0-41F6075140A9}"/>
              </a:ext>
            </a:extLst>
          </p:cNvPr>
          <p:cNvSpPr>
            <a:spLocks noGrp="1"/>
          </p:cNvSpPr>
          <p:nvPr>
            <p:ph type="sldNum" sz="quarter" idx="10"/>
          </p:nvPr>
        </p:nvSpPr>
        <p:spPr/>
        <p:txBody>
          <a:bodyPr/>
          <a:lstStyle/>
          <a:p>
            <a:fld id="{6101C5E1-D8E9-464D-A93E-CE21651935A7}" type="slidenum">
              <a:rPr lang="en-US" smtClean="0"/>
              <a:t>16</a:t>
            </a:fld>
            <a:endParaRPr lang="en-US"/>
          </a:p>
        </p:txBody>
      </p:sp>
    </p:spTree>
    <p:extLst>
      <p:ext uri="{BB962C8B-B14F-4D97-AF65-F5344CB8AC3E}">
        <p14:creationId xmlns:p14="http://schemas.microsoft.com/office/powerpoint/2010/main" val="332729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11ECBE-6628-9345-9867-18A6BC7EE908}" type="slidenum">
              <a:rPr lang="en-US" smtClean="0"/>
              <a:t>3</a:t>
            </a:fld>
            <a:endParaRPr lang="en-US"/>
          </a:p>
        </p:txBody>
      </p:sp>
    </p:spTree>
    <p:extLst>
      <p:ext uri="{BB962C8B-B14F-4D97-AF65-F5344CB8AC3E}">
        <p14:creationId xmlns:p14="http://schemas.microsoft.com/office/powerpoint/2010/main" val="33431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lang="en-US">
                <a:cs typeface="Calibri"/>
              </a:rPr>
              <a:t>In today's data-driven world, the demand for machine learning models that not only excel in accuracy but also adhere to ethical principles has never been more pronounced. </a:t>
            </a:r>
          </a:p>
          <a:p>
            <a:pPr>
              <a:spcBef>
                <a:spcPct val="43750"/>
              </a:spcBef>
              <a:spcAft>
                <a:spcPct val="43750"/>
              </a:spcAft>
            </a:pPr>
            <a:endParaRPr lang="en-US"/>
          </a:p>
          <a:p>
            <a:r>
              <a:rPr lang="en-US" b="1">
                <a:cs typeface="Calibri"/>
              </a:rPr>
              <a:t>[Talking points]</a:t>
            </a:r>
            <a:endParaRPr lang="en-US">
              <a:cs typeface="Calibri"/>
            </a:endParaRPr>
          </a:p>
          <a:p>
            <a:r>
              <a:rPr lang="en-US">
                <a:cs typeface="Calibri"/>
              </a:rPr>
              <a:t>AI is here, today all around us, helping to make our lives more convenient, productive, and even entertaining.  It’s finding its way into some of the most important systems that affect us as individuals, across our lives, from healthcare, finance, education, and employment.</a:t>
            </a:r>
          </a:p>
          <a:p>
            <a:endParaRPr lang="en-US"/>
          </a:p>
          <a:p>
            <a:pPr marL="171450" indent="-171450">
              <a:buFont typeface="Arial,Sans-Serif"/>
              <a:buChar char="•"/>
            </a:pPr>
            <a:r>
              <a:rPr lang="en-US">
                <a:cs typeface="Calibri"/>
              </a:rPr>
              <a:t>Organizations have recognized that AI is poised to transform business and society</a:t>
            </a:r>
          </a:p>
          <a:p>
            <a:pPr marL="171450" indent="-171450">
              <a:buFont typeface="Arial,Sans-Serif"/>
              <a:buChar char="•"/>
            </a:pPr>
            <a:r>
              <a:rPr lang="en-US">
                <a:cs typeface="Calibri"/>
              </a:rPr>
              <a:t>The accelerated adoption are being met with evolving societal expectations and scrutiny</a:t>
            </a:r>
          </a:p>
          <a:p>
            <a:pPr marL="171450" indent="-171450">
              <a:buFont typeface="Arial,Sans-Serif"/>
              <a:buChar char="•"/>
            </a:pPr>
            <a:r>
              <a:rPr lang="en-US">
                <a:cs typeface="Calibri"/>
              </a:rPr>
              <a:t> We are seeing a growing number of government AI regulations in response.  </a:t>
            </a:r>
          </a:p>
          <a:p>
            <a:pPr marL="171450" indent="-171450">
              <a:buFont typeface="Arial,Sans-Serif"/>
              <a:buChar char="•"/>
            </a:pPr>
            <a:endParaRPr lang="en-US"/>
          </a:p>
          <a:p>
            <a:pPr marL="171450" indent="-171450">
              <a:buFont typeface="Arial,Sans-Serif"/>
              <a:buChar char="•"/>
            </a:pPr>
            <a:r>
              <a:rPr lang="en-US">
                <a:cs typeface="Calibri"/>
              </a:rPr>
              <a:t>AI has unique challenges that we need to respond to and to take steps toward a better future, we need to define new rules, norms, and practices.</a:t>
            </a:r>
          </a:p>
          <a:p>
            <a:pPr>
              <a:spcBef>
                <a:spcPct val="43750"/>
              </a:spcBef>
              <a:spcAft>
                <a:spcPct val="43750"/>
              </a:spcAft>
            </a:pPr>
            <a:endParaRPr lang="en-US"/>
          </a:p>
          <a:p>
            <a:pPr>
              <a:spcBef>
                <a:spcPct val="43750"/>
              </a:spcBef>
              <a:spcAft>
                <a:spcPct val="43750"/>
              </a:spcAft>
            </a:pPr>
            <a:endParaRPr>
              <a:cs typeface="Calibri"/>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a:latin typeface="Segoe UI" panose="020B0502040204020203" pitchFamily="34" charset="0"/>
              </a:rPr>
              <a:t>Microsoft’s AI Principles</a:t>
            </a:r>
            <a:endParaRPr lang="en-US">
              <a:latin typeface="Segoe UI" panose="020B0502040204020203" pitchFamily="34" charset="0"/>
            </a:endParaRPr>
          </a:p>
          <a:p>
            <a:pPr marL="174982" indent="-174982">
              <a:buFont typeface="Arial" panose="020B0604020202020204" pitchFamily="34" charset="0"/>
              <a:buChar char="•"/>
            </a:pPr>
            <a:r>
              <a:rPr lang="en-US" i="1">
                <a:latin typeface="Segoe UI" panose="020B0502040204020203" pitchFamily="34" charset="0"/>
              </a:rPr>
              <a:t>Guidance: The purpose of this slide is to showcase the six core ethical recommendations in The Future Computed that represents Microsoft view on AI. </a:t>
            </a:r>
            <a:r>
              <a:rPr lang="en-US">
                <a:latin typeface="Segoe UI" panose="020B0502040204020203" pitchFamily="34" charset="0"/>
              </a:rPr>
              <a:t>Microsoft believes that the development and deployment of AI must be guided by the creation of an ethical framework. We set out our view in </a:t>
            </a:r>
            <a:r>
              <a:rPr lang="en-US" i="1">
                <a:latin typeface="Segoe UI" panose="020B0502040204020203" pitchFamily="34" charset="0"/>
              </a:rPr>
              <a:t>The Future Computed </a:t>
            </a:r>
            <a:r>
              <a:rPr lang="en-US">
                <a:latin typeface="Segoe UI" panose="020B0502040204020203" pitchFamily="34" charset="0"/>
              </a:rPr>
              <a:t>that there are six core principles that should guide the work around AI. Four core principles of fairness, reliability &amp; safety, privacy &amp; security, and inclusiveness, underpinned by two foundational principles of transparency and accountability </a:t>
            </a:r>
            <a:endParaRPr lang="en-US" b="0" i="0"/>
          </a:p>
          <a:p>
            <a:endParaRPr lang="en-US" sz="1200" b="1"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a:solidFill>
                  <a:schemeClr val="tx1"/>
                </a:solidFill>
                <a:effectLst/>
                <a:latin typeface="Segoe UI Light" pitchFamily="34" charset="0"/>
                <a:ea typeface="+mn-ea"/>
                <a:cs typeface="+mn-cs"/>
              </a:rPr>
              <a:t>Fairness</a:t>
            </a:r>
            <a:r>
              <a:rPr lang="en-US" sz="1200" kern="1200">
                <a:solidFill>
                  <a:schemeClr val="tx1"/>
                </a:solidFill>
                <a:effectLst/>
                <a:latin typeface="Segoe UI Light" pitchFamily="34" charset="0"/>
                <a:ea typeface="+mn-ea"/>
                <a:cs typeface="+mn-cs"/>
              </a:rPr>
              <a:t>:  For AI, this means that AI systems should AI systems should </a:t>
            </a:r>
            <a:r>
              <a:rPr lang="en-US" sz="1200" b="1" kern="1200">
                <a:solidFill>
                  <a:schemeClr val="tx1"/>
                </a:solidFill>
                <a:effectLst/>
                <a:latin typeface="Segoe UI Light" pitchFamily="34" charset="0"/>
                <a:ea typeface="+mn-ea"/>
                <a:cs typeface="+mn-cs"/>
              </a:rPr>
              <a:t>treat everyone fairly and avoid affecting similarly situated groups of people in different ways</a:t>
            </a:r>
            <a:r>
              <a:rPr lang="en-US" sz="1200" kern="1200">
                <a:solidFill>
                  <a:schemeClr val="tx1"/>
                </a:solidFill>
                <a:effectLst/>
                <a:latin typeface="Segoe UI Light" pitchFamily="34" charset="0"/>
                <a:ea typeface="+mn-ea"/>
                <a:cs typeface="+mn-cs"/>
              </a:rPr>
              <a:t>. For example, when AI systems provide guidance on medical treatment, loan applications, or employment, they should make the same recommendations to everyone with similar symptoms, financial circumstances, or professional qualifications.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a:solidFill>
                  <a:schemeClr val="tx1"/>
                </a:solidFill>
                <a:effectLst/>
                <a:latin typeface="Segoe UI Light" pitchFamily="34" charset="0"/>
                <a:ea typeface="+mn-ea"/>
                <a:cs typeface="+mn-cs"/>
              </a:rPr>
              <a:t>Reliability and safety</a:t>
            </a:r>
            <a:r>
              <a:rPr lang="en-US" sz="1200" kern="1200">
                <a:solidFill>
                  <a:schemeClr val="tx1"/>
                </a:solidFill>
                <a:effectLst/>
                <a:latin typeface="Segoe UI Light" pitchFamily="34" charset="0"/>
                <a:ea typeface="+mn-ea"/>
                <a:cs typeface="+mn-cs"/>
              </a:rPr>
              <a:t>.  It is important that AI systems operate reliably, safely, and consistently under normal circumstances and in unexpected conditions. How they behave and the variety of conditions they can handle reliably and safely largely reflects the range of situations and circumstances that developers anticipate during design and testing.  For example, for AI power safety driving car, the conditions to consider is day/night; different weather situations; and surround such as: pets, kid,  people of different skin pigmentation, construction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Security &amp; Privacy</a:t>
            </a:r>
            <a:r>
              <a:rPr lang="en-US" sz="1200" kern="1200">
                <a:solidFill>
                  <a:schemeClr val="tx1"/>
                </a:solidFill>
                <a:effectLst/>
                <a:latin typeface="Segoe UI Light" pitchFamily="34" charset="0"/>
                <a:ea typeface="+mn-ea"/>
                <a:cs typeface="+mn-cs"/>
              </a:rPr>
              <a:t>: It’s also crucial to develop AI systems that can </a:t>
            </a:r>
            <a:r>
              <a:rPr lang="en-US" sz="1200" b="1" kern="1200">
                <a:solidFill>
                  <a:schemeClr val="tx1"/>
                </a:solidFill>
                <a:effectLst/>
                <a:latin typeface="Segoe UI Light" pitchFamily="34" charset="0"/>
                <a:ea typeface="+mn-ea"/>
                <a:cs typeface="+mn-cs"/>
              </a:rPr>
              <a:t>protect private information and resist attacks. </a:t>
            </a:r>
            <a:r>
              <a:rPr lang="en-US" sz="1200" kern="1200">
                <a:solidFill>
                  <a:schemeClr val="tx1"/>
                </a:solidFill>
                <a:effectLst/>
                <a:latin typeface="Segoe UI Light" pitchFamily="34" charset="0"/>
                <a:ea typeface="+mn-ea"/>
                <a:cs typeface="+mn-cs"/>
              </a:rPr>
              <a:t>As AI becomes more prevalent, protecting privacy and securing important personal and business information is becoming more critical and complex. Privacy and data security issues require especially close attention for AI because access to data is essential for AI systems to make accurate and informed predictions and decisions about people</a:t>
            </a:r>
            <a:r>
              <a:rPr lang="en-US" sz="1200" kern="1200">
                <a:solidFill>
                  <a:schemeClr val="tx1"/>
                </a:solidFill>
                <a:effectLst/>
                <a:latin typeface="Segoe UI" panose="020B0502040204020203" pitchFamily="34" charset="0"/>
                <a:ea typeface="+mn-ea"/>
                <a:cs typeface="+mn-cs"/>
              </a:rPr>
              <a:t>. As an example most modern anti-virus scanners are driven by AI heuristics today. We need to ensure that our Data Science processes blend harmoniously with the latest privacy and security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Inclusiveness</a:t>
            </a:r>
            <a:r>
              <a:rPr lang="en-US" sz="1200" kern="1200">
                <a:solidFill>
                  <a:schemeClr val="tx1"/>
                </a:solidFill>
                <a:effectLst/>
                <a:latin typeface="Segoe UI Light" pitchFamily="34" charset="0"/>
                <a:ea typeface="+mn-ea"/>
                <a:cs typeface="+mn-cs"/>
              </a:rPr>
              <a:t>: For the 1 billion people with disabilities around the world, AI technologies can be a game-changer. Inclusive design practices can help system developers understand and address potential barriers in a product environment that could unintentionally exclude people. By addressing these barriers, we create opportunities to innovate and design better experiences that benefit everyone. </a:t>
            </a:r>
            <a:r>
              <a:rPr lang="en-US" sz="1200" u="sng" kern="1200">
                <a:solidFill>
                  <a:schemeClr val="tx1"/>
                </a:solidFill>
                <a:effectLst/>
                <a:latin typeface="Segoe UI" panose="020B0502040204020203" pitchFamily="34" charset="0"/>
                <a:ea typeface="+mn-ea"/>
                <a:cs typeface="+mn-cs"/>
                <a:hlinkClick r:id="rId3"/>
              </a:rPr>
              <a:t>https://www.microsoft.com/en-us/ai-for-accessibility</a:t>
            </a:r>
            <a:r>
              <a:rPr lang="en-US" sz="1200" kern="1200">
                <a:solidFill>
                  <a:schemeClr val="tx1"/>
                </a:solidFill>
                <a:effectLst/>
                <a:latin typeface="Segoe UI" panose="020B0502040204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Transparency</a:t>
            </a:r>
            <a:r>
              <a:rPr lang="en-US" sz="1200" kern="1200">
                <a:solidFill>
                  <a:schemeClr val="tx1"/>
                </a:solidFill>
                <a:effectLst/>
                <a:latin typeface="Segoe UI Light" pitchFamily="34" charset="0"/>
                <a:ea typeface="+mn-ea"/>
                <a:cs typeface="+mn-cs"/>
              </a:rPr>
              <a:t>: When AI systems are used to help inform decisions that have tremendous impacts on people’s lives, it’s critical that people understand how those decisions were made. A crucial part of transparency is what we refer to as intelligibility or the useful explanation of the behavior of AI systems and their components. Improving intelligibility requires that stakeholders comprehend how and why they function so that they can identify potential performance issues, safety and privacy concerns, biases, exclusionary practices, or unintended outcomes. We also believe that those who use AI systems should be honest and forthcoming about when, why, and how they choose to deploy them. Transparency is an important principle as </a:t>
            </a:r>
            <a:r>
              <a:rPr lang="en-US" sz="1200" kern="1200">
                <a:solidFill>
                  <a:schemeClr val="tx1"/>
                </a:solidFill>
                <a:effectLst/>
                <a:latin typeface="Segoe UI" panose="020B0502040204020203" pitchFamily="34" charset="0"/>
                <a:ea typeface="+mn-ea"/>
                <a:cs typeface="+mn-cs"/>
              </a:rPr>
              <a:t>people can’t identify whether progress is being made on the top four principles unless there is enough transparency around how systems have been built and function.  It is also paramount to the way these systems are managed, operationalized, and documented.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panose="020B0502040204020203" pitchFamily="34" charset="0"/>
                <a:ea typeface="+mn-ea"/>
                <a:cs typeface="+mn-cs"/>
              </a:rPr>
              <a:t>Accountability</a:t>
            </a:r>
            <a:r>
              <a:rPr lang="en-US" sz="1200" kern="1200">
                <a:solidFill>
                  <a:schemeClr val="tx1"/>
                </a:solidFill>
                <a:effectLst/>
                <a:latin typeface="Segoe UI" panose="020B0502040204020203" pitchFamily="34" charset="0"/>
                <a:ea typeface="+mn-ea"/>
                <a:cs typeface="+mn-cs"/>
              </a:rPr>
              <a:t>:  </a:t>
            </a:r>
            <a:r>
              <a:rPr lang="en-US" sz="1200" kern="1200">
                <a:solidFill>
                  <a:schemeClr val="tx1"/>
                </a:solidFill>
                <a:effectLst/>
                <a:latin typeface="Segoe UI Light" pitchFamily="34" charset="0"/>
                <a:ea typeface="+mn-ea"/>
                <a:cs typeface="+mn-cs"/>
              </a:rPr>
              <a:t>We believe the people who design and deploy AI systems </a:t>
            </a:r>
            <a:r>
              <a:rPr lang="en-US" sz="1200" b="1" kern="1200">
                <a:solidFill>
                  <a:schemeClr val="tx1"/>
                </a:solidFill>
                <a:effectLst/>
                <a:latin typeface="Segoe UI Light" pitchFamily="34" charset="0"/>
                <a:ea typeface="+mn-ea"/>
                <a:cs typeface="+mn-cs"/>
              </a:rPr>
              <a:t>must be accountable for how their systems operate</a:t>
            </a:r>
            <a:r>
              <a:rPr lang="en-US" sz="1200" kern="1200">
                <a:solidFill>
                  <a:schemeClr val="tx1"/>
                </a:solidFill>
                <a:effectLst/>
                <a:latin typeface="Segoe UI Light" pitchFamily="34" charset="0"/>
                <a:ea typeface="+mn-ea"/>
                <a:cs typeface="+mn-cs"/>
              </a:rPr>
              <a:t>. </a:t>
            </a:r>
            <a:r>
              <a:rPr lang="en-US" sz="1200" kern="1200">
                <a:solidFill>
                  <a:schemeClr val="tx1"/>
                </a:solidFill>
                <a:effectLst/>
                <a:latin typeface="Segoe UI" panose="020B0502040204020203" pitchFamily="34" charset="0"/>
                <a:ea typeface="+mn-ea"/>
                <a:cs typeface="+mn-cs"/>
              </a:rPr>
              <a:t>Ultimately one of the biggest questions for our generation, as the first generation that is bringing AI to society, is how to ensure that AI will remain accountable to people and how to ensure that the people that design, build, and deploy AI remain accountable to everyone else.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Segoe UI Light"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2E50C-A288-42A2-B731-AA2D674CC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056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With the increased popularity with ChatGPT, we are seeing OpenAI power chatbots where users can enter an inquiry or comment and OpenAI model provides a response back.  However, there are risks in both the requests and the responses.  The request the end-user sent could contain offensive language or content.  The same is true for the OpenAI model response.  It is important to prevent the user from seeing hurtful or harmful content. </a:t>
            </a:r>
          </a:p>
          <a:p>
            <a:r>
              <a:rPr lang="en-US">
                <a:cs typeface="Calibri"/>
              </a:rPr>
              <a:t> </a:t>
            </a:r>
          </a:p>
          <a:p>
            <a:r>
              <a:rPr lang="en-US"/>
              <a:t>For example:   </a:t>
            </a:r>
          </a:p>
          <a:p>
            <a:r>
              <a:rPr lang="en-US"/>
              <a:t>A chatbot for high school students could be completely different for a corporate environment.  That's where Azure Content Safety comes into the picture to manage what is acceptable for one audience vs another.</a:t>
            </a:r>
          </a:p>
          <a:p>
            <a:endParaRPr lang="en-US">
              <a:cs typeface="Calibri"/>
            </a:endParaRPr>
          </a:p>
        </p:txBody>
      </p:sp>
      <p:sp>
        <p:nvSpPr>
          <p:cNvPr id="4" name="Slide Number Placeholder 3"/>
          <p:cNvSpPr>
            <a:spLocks noGrp="1"/>
          </p:cNvSpPr>
          <p:nvPr>
            <p:ph type="sldNum" sz="quarter" idx="5"/>
          </p:nvPr>
        </p:nvSpPr>
        <p:spPr/>
        <p:txBody>
          <a:bodyPr/>
          <a:lstStyle/>
          <a:p>
            <a:fld id="{36F3CBA4-B7A3-4592-8447-253D7FA6697C}" type="slidenum">
              <a:rPr lang="en-US"/>
              <a:t>8</a:t>
            </a:fld>
            <a:endParaRPr lang="en-US"/>
          </a:p>
        </p:txBody>
      </p:sp>
    </p:spTree>
    <p:extLst>
      <p:ext uri="{BB962C8B-B14F-4D97-AF65-F5344CB8AC3E}">
        <p14:creationId xmlns:p14="http://schemas.microsoft.com/office/powerpoint/2010/main" val="159690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extLst>
      <p:ext uri="{BB962C8B-B14F-4D97-AF65-F5344CB8AC3E}">
        <p14:creationId xmlns:p14="http://schemas.microsoft.com/office/powerpoint/2010/main" val="20363647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E885215-DF1E-0AA5-0C07-3FF2D0174BB4}"/>
              </a:ext>
            </a:extLst>
          </p:cNvPr>
          <p:cNvSpPr/>
          <p:nvPr/>
        </p:nvSpPr>
        <p:spPr>
          <a:xfrm>
            <a:off x="0" y="6754960"/>
            <a:ext cx="12192000" cy="103053"/>
          </a:xfrm>
          <a:custGeom>
            <a:avLst/>
            <a:gdLst>
              <a:gd name="connsiteX0" fmla="*/ 0 w 12192000"/>
              <a:gd name="connsiteY0" fmla="*/ 0 h 103053"/>
              <a:gd name="connsiteX1" fmla="*/ 12192000 w 12192000"/>
              <a:gd name="connsiteY1" fmla="*/ 0 h 103053"/>
              <a:gd name="connsiteX2" fmla="*/ 12192000 w 12192000"/>
              <a:gd name="connsiteY2" fmla="*/ 103054 h 103053"/>
              <a:gd name="connsiteX3" fmla="*/ 0 w 12192000"/>
              <a:gd name="connsiteY3" fmla="*/ 103054 h 103053"/>
            </a:gdLst>
            <a:ahLst/>
            <a:cxnLst>
              <a:cxn ang="0">
                <a:pos x="connsiteX0" y="connsiteY0"/>
              </a:cxn>
              <a:cxn ang="0">
                <a:pos x="connsiteX1" y="connsiteY1"/>
              </a:cxn>
              <a:cxn ang="0">
                <a:pos x="connsiteX2" y="connsiteY2"/>
              </a:cxn>
              <a:cxn ang="0">
                <a:pos x="connsiteX3" y="connsiteY3"/>
              </a:cxn>
            </a:cxnLst>
            <a:rect l="l" t="t" r="r" b="b"/>
            <a:pathLst>
              <a:path w="12192000" h="103051">
                <a:moveTo>
                  <a:pt x="0" y="0"/>
                </a:moveTo>
                <a:lnTo>
                  <a:pt x="12192000" y="0"/>
                </a:lnTo>
                <a:lnTo>
                  <a:pt x="12192000" y="103054"/>
                </a:lnTo>
                <a:lnTo>
                  <a:pt x="0" y="103054"/>
                </a:lnTo>
                <a:close/>
              </a:path>
            </a:pathLst>
          </a:custGeom>
          <a:gradFill>
            <a:gsLst>
              <a:gs pos="0">
                <a:srgbClr val="8661C5"/>
              </a:gs>
              <a:gs pos="49305">
                <a:srgbClr val="C73ECC"/>
              </a:gs>
              <a:gs pos="100000">
                <a:srgbClr val="0078D4"/>
              </a:gs>
            </a:gsLst>
            <a:lin ang="10800000" scaled="1"/>
          </a:gradFill>
          <a:ln w="5237" cap="flat">
            <a:noFill/>
            <a:prstDash val="solid"/>
            <a:miter/>
          </a:ln>
        </p:spPr>
        <p:txBody>
          <a:bodyPr rtlCol="0" anchor="ctr"/>
          <a:lstStyle>
            <a:defPPr>
              <a:defRPr lang="en-US"/>
            </a:defPPr>
          </a:lstStyle>
          <a:p>
            <a:endParaRPr lang="en-US"/>
          </a:p>
        </p:txBody>
      </p:sp>
      <p:sp>
        <p:nvSpPr>
          <p:cNvPr id="6" name="TextBox 5">
            <a:extLst>
              <a:ext uri="{FF2B5EF4-FFF2-40B4-BE49-F238E27FC236}">
                <a16:creationId xmlns:a16="http://schemas.microsoft.com/office/drawing/2014/main" id="{65455DBE-3C9C-78D3-1CB5-B23DB38553EB}"/>
              </a:ext>
            </a:extLst>
          </p:cNvPr>
          <p:cNvSpPr txBox="1"/>
          <p:nvPr userDrawn="1"/>
        </p:nvSpPr>
        <p:spPr>
          <a:xfrm>
            <a:off x="1327150" y="2171700"/>
            <a:ext cx="6738383" cy="1015663"/>
          </a:xfrm>
          <a:prstGeom prst="rect">
            <a:avLst/>
          </a:prstGeom>
          <a:noFill/>
        </p:spPr>
        <p:txBody>
          <a:bodyPr wrap="none" lIns="0" tIns="0" rIns="0" bIns="0" rtlCol="0">
            <a:spAutoFit/>
          </a:bodyPr>
          <a:lstStyle>
            <a:defPPr>
              <a:defRPr lang="en-US"/>
            </a:defPPr>
          </a:lstStyle>
          <a:p>
            <a:pPr algn="l"/>
            <a:r>
              <a:rPr lang="en-US" sz="6600">
                <a:gradFill flip="none" rotWithShape="1">
                  <a:gsLst>
                    <a:gs pos="54000">
                      <a:srgbClr val="C73ECC"/>
                    </a:gs>
                    <a:gs pos="0">
                      <a:srgbClr val="8661C5"/>
                    </a:gs>
                    <a:gs pos="100000">
                      <a:srgbClr val="0078D4"/>
                    </a:gs>
                  </a:gsLst>
                  <a:lin ang="10800000" scaled="1"/>
                </a:gradFill>
                <a:latin typeface="Segoe UI Bold" panose="020B0802040204020203" pitchFamily="34" charset="0"/>
                <a:cs typeface="Segoe UI Bold" panose="020B0802040204020203" pitchFamily="34" charset="0"/>
              </a:rPr>
              <a:t>Livestream Event</a:t>
            </a:r>
          </a:p>
        </p:txBody>
      </p:sp>
      <p:sp>
        <p:nvSpPr>
          <p:cNvPr id="8" name="TextBox 7">
            <a:extLst>
              <a:ext uri="{FF2B5EF4-FFF2-40B4-BE49-F238E27FC236}">
                <a16:creationId xmlns:a16="http://schemas.microsoft.com/office/drawing/2014/main" id="{E54036EF-74E2-9E37-5240-1895EB0134F5}"/>
              </a:ext>
            </a:extLst>
          </p:cNvPr>
          <p:cNvSpPr txBox="1"/>
          <p:nvPr userDrawn="1"/>
        </p:nvSpPr>
        <p:spPr>
          <a:xfrm>
            <a:off x="1327150" y="3187363"/>
            <a:ext cx="4012958" cy="1015663"/>
          </a:xfrm>
          <a:prstGeom prst="rect">
            <a:avLst/>
          </a:prstGeom>
          <a:noFill/>
        </p:spPr>
        <p:txBody>
          <a:bodyPr wrap="none" lIns="0" tIns="0" rIns="0" bIns="0" rtlCol="0">
            <a:spAutoFit/>
          </a:bodyPr>
          <a:lstStyle>
            <a:defPPr>
              <a:defRPr lang="en-US"/>
            </a:defPPr>
          </a:lstStyle>
          <a:p>
            <a:pPr algn="l"/>
            <a:r>
              <a:rPr lang="en-US" sz="6600" b="1">
                <a:solidFill>
                  <a:srgbClr val="2A446F"/>
                </a:solidFill>
              </a:rPr>
              <a:t>Learn Live</a:t>
            </a:r>
          </a:p>
        </p:txBody>
      </p:sp>
      <p:pic>
        <p:nvPicPr>
          <p:cNvPr id="4" name="Graphic 3">
            <a:extLst>
              <a:ext uri="{FF2B5EF4-FFF2-40B4-BE49-F238E27FC236}">
                <a16:creationId xmlns:a16="http://schemas.microsoft.com/office/drawing/2014/main" id="{9E538649-E0D6-D00B-A0EB-6FB7E17DD4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3074345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5" name="CodeBlockBackground">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ct val="0"/>
              </a:spcAft>
              <a:buNone/>
              <a:defRPr sz="20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Title">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rgbClr val="2A446F"/>
                </a:solidFill>
              </a:defRPr>
            </a:lvl1pPr>
          </a:lstStyle>
          <a:p>
            <a:r>
              <a:rPr lang="en-US"/>
              <a:t>Click to edit title style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3" name="CodeBlockBackground">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ct val="0"/>
              </a:spcAft>
              <a:buNone/>
              <a:defRPr sz="20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rgbClr val="2A446F"/>
                </a:solidFill>
              </a:defRPr>
            </a:lvl1pPr>
          </a:lstStyle>
          <a:p>
            <a:r>
              <a:rPr lang="en-US"/>
              <a:t>Click to edit title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A38C42C5-9D1B-8547-8199-B0D8C17707CB}"/>
              </a:ext>
            </a:extLst>
          </p:cNvPr>
          <p:cNvPicPr>
            <a:picLocks noChangeAspect="1"/>
          </p:cNvPicPr>
          <p:nvPr userDrawn="1"/>
        </p:nvPicPr>
        <p:blipFill>
          <a:blip r:embed="rId2">
            <a:alphaModFix/>
          </a:blip>
          <a:srcRect r="19824"/>
          <a:stretch>
            <a:fillRect/>
          </a:stretch>
        </p:blipFill>
        <p:spPr>
          <a:xfrm>
            <a:off x="2417010" y="0"/>
            <a:ext cx="977499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chemeClr val="bg2"/>
        </a:solidFill>
        <a:effectLst/>
      </p:bgPr>
    </p:bg>
    <p:spTree>
      <p:nvGrpSpPr>
        <p:cNvPr id="1" name=""/>
        <p:cNvGrpSpPr/>
        <p:nvPr/>
      </p:nvGrpSpPr>
      <p:grpSpPr>
        <a:xfrm>
          <a:off x="0" y="0"/>
          <a:ext cx="0" cy="0"/>
          <a:chOff x="0" y="0"/>
          <a:chExt cx="0" cy="0"/>
        </a:xfrm>
      </p:grpSpPr>
      <p:pic>
        <p:nvPicPr>
          <p:cNvPr id="6" name="Background" descr="A picture containing case, accessory, arranged&#10;&#10;Description automatically generated">
            <a:extLst>
              <a:ext uri="{FF2B5EF4-FFF2-40B4-BE49-F238E27FC236}">
                <a16:creationId xmlns:a16="http://schemas.microsoft.com/office/drawing/2014/main" id="{2A6AA0B9-027D-8539-FF20-AFB01D1F7528}"/>
              </a:ext>
            </a:extLst>
          </p:cNvPr>
          <p:cNvPicPr>
            <a:picLocks noChangeAspect="1"/>
          </p:cNvPicPr>
          <p:nvPr userDrawn="1"/>
        </p:nvPicPr>
        <p:blipFill>
          <a:blip r:embed="rId2">
            <a:alphaModFix/>
          </a:blip>
          <a:srcRect r="19824"/>
          <a:stretch>
            <a:fillRect/>
          </a:stretch>
        </p:blipFill>
        <p:spPr>
          <a:xfrm>
            <a:off x="2417010" y="0"/>
            <a:ext cx="9774990" cy="6858000"/>
          </a:xfrm>
          <a:prstGeom prst="rect">
            <a:avLst/>
          </a:prstGeom>
        </p:spPr>
      </p:pic>
      <p:sp>
        <p:nvSpPr>
          <p:cNvPr id="5" name="Subtitle"/>
          <p:cNvSpPr>
            <a:spLocks noGrp="1"/>
          </p:cNvSpPr>
          <p:nvPr>
            <p:ph type="body" sz="quarter" idx="12" hasCustomPrompt="1"/>
          </p:nvPr>
        </p:nvSpPr>
        <p:spPr>
          <a:xfrm>
            <a:off x="585216" y="3977319"/>
            <a:ext cx="7422134" cy="307777"/>
          </a:xfrm>
          <a:noFill/>
        </p:spPr>
        <p:txBody>
          <a:bodyPr wrap="square" lIns="0" tIns="0" rIns="0" bIns="0">
            <a:spAutoFit/>
          </a:bodyPr>
          <a:lstStyle>
            <a:lvl1pPr marL="0" indent="0">
              <a:spcBef>
                <a:spcPct val="0"/>
              </a:spcBef>
              <a:spcAft>
                <a:spcPct val="0"/>
              </a:spcAft>
              <a:buFont typeface="Arial" pitchFamily="34" charset="0"/>
              <a:buNone/>
              <a:defRPr sz="2000" spc="0" baseline="0">
                <a:solidFill>
                  <a:schemeClr val="tx1"/>
                </a:solidFill>
                <a:latin typeface="+mn-lt"/>
              </a:defRPr>
            </a:lvl1pPr>
          </a:lstStyle>
          <a:p>
            <a:pPr lvl="0"/>
            <a:r>
              <a:rPr lang="en-US"/>
              <a:t>Speaker name</a:t>
            </a:r>
          </a:p>
        </p:txBody>
      </p:sp>
      <p:sp>
        <p:nvSpPr>
          <p:cNvPr id="2" name="Title"/>
          <p:cNvSpPr>
            <a:spLocks noGrp="1"/>
          </p:cNvSpPr>
          <p:nvPr>
            <p:ph type="title" hasCustomPrompt="1"/>
          </p:nvPr>
        </p:nvSpPr>
        <p:spPr>
          <a:xfrm>
            <a:off x="585216" y="3088623"/>
            <a:ext cx="7422134"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nowledge_check_section_layout">
    <p:bg>
      <p:bgPr>
        <a:solidFill>
          <a:schemeClr val="bg2"/>
        </a:solidFill>
        <a:effectLst/>
      </p:bgPr>
    </p:bg>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313A648C-F20E-F1AE-689F-4D1B30C197C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4" y="3091208"/>
            <a:ext cx="7466585"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4306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Slide_1">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chemeClr val="tx2"/>
        </a:solidFill>
        <a:effectLst/>
      </p:bgPr>
    </p:bg>
    <p:spTree>
      <p:nvGrpSpPr>
        <p:cNvPr id="1" name=""/>
        <p:cNvGrpSpPr/>
        <p:nvPr/>
      </p:nvGrpSpPr>
      <p:grpSpPr>
        <a:xfrm>
          <a:off x="0" y="0"/>
          <a:ext cx="0" cy="0"/>
          <a:chOff x="0" y="0"/>
          <a:chExt cx="0" cy="0"/>
        </a:xfrm>
      </p:grpSpPr>
      <p:sp>
        <p:nvSpPr>
          <p:cNvPr id="10" name="ThankYou">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ct val="0"/>
              </a:spcAft>
              <a:buFont typeface="Arial" pitchFamily="34" charset="0"/>
              <a:buNone/>
              <a:defRPr lang="en-US" sz="3600" b="0" kern="1200" cap="none" spc="-50" baseline="0">
                <a:ln w="3175">
                  <a:noFill/>
                </a:ln>
                <a:solidFill>
                  <a:schemeClr val="accent1"/>
                </a:solidFill>
                <a:effectLst/>
                <a:latin typeface="+mj-lt"/>
                <a:ea typeface="+mn-ea"/>
                <a:cs typeface="Segoe UI" pitchFamily="34" charset="0"/>
              </a:defRPr>
            </a:lvl1pPr>
          </a:lstStyle>
          <a:p>
            <a:pPr lvl="0"/>
            <a:r>
              <a:rPr lang="en-US"/>
              <a:t>Thank you.</a:t>
            </a:r>
          </a:p>
        </p:txBody>
      </p:sp>
      <p:sp>
        <p:nvSpPr>
          <p:cNvPr id="2" name="Copyright"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bg1"/>
                </a:solidFill>
                <a:cs typeface="Segoe UI" pitchFamily="34" charset="0"/>
              </a:rPr>
              <a:t>© Copyright Microsoft Corporation. All rights reserved. </a:t>
            </a:r>
          </a:p>
        </p:txBody>
      </p:sp>
      <p:sp>
        <p:nvSpPr>
          <p:cNvPr id="8" name="Title">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a:ln w="3175">
                  <a:noFill/>
                </a:ln>
                <a:solidFill>
                  <a:srgbClr val="2A446F"/>
                </a:solidFill>
                <a:effectLst/>
                <a:latin typeface="+mn-lt"/>
                <a:ea typeface="+mn-ea"/>
                <a:cs typeface="Segoe UI" pitchFamily="34" charset="0"/>
              </a:defRPr>
            </a:lvl1pPr>
          </a:lstStyle>
          <a:p>
            <a:endParaRPr lang="en-US"/>
          </a:p>
        </p:txBody>
      </p:sp>
      <p:pic>
        <p:nvPicPr>
          <p:cNvPr id="3" name="Graphic 2">
            <a:extLst>
              <a:ext uri="{FF2B5EF4-FFF2-40B4-BE49-F238E27FC236}">
                <a16:creationId xmlns:a16="http://schemas.microsoft.com/office/drawing/2014/main" id="{DCA95B40-5526-64F5-D6FA-03A6549E12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1869604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guide id="2" orient="horz" pos="912" userDrawn="1">
          <p15:clr>
            <a:srgbClr val="FBAE40"/>
          </p15:clr>
        </p15:guide>
        <p15:guide id="3" orient="horz" pos="12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_layout_22">
    <p:bg>
      <p:bgRef idx="1001">
        <a:schemeClr val="bg1"/>
      </p:bgRef>
    </p:bg>
    <p:spTree>
      <p:nvGrpSpPr>
        <p:cNvPr id="1" name=""/>
        <p:cNvGrpSpPr/>
        <p:nvPr/>
      </p:nvGrpSpPr>
      <p:grpSpPr>
        <a:xfrm>
          <a:off x="0" y="0"/>
          <a:ext cx="0" cy="0"/>
          <a:chOff x="0" y="0"/>
          <a:chExt cx="0" cy="0"/>
        </a:xfrm>
      </p:grpSpPr>
      <p:pic>
        <p:nvPicPr>
          <p:cNvPr id="17" name="Picture 16" descr="Logo&#10;&#10;Description automatically generated">
            <a:extLst>
              <a:ext uri="{FF2B5EF4-FFF2-40B4-BE49-F238E27FC236}">
                <a16:creationId xmlns:a16="http://schemas.microsoft.com/office/drawing/2014/main" id="{C6FDF6E3-2D3A-4F56-A187-6A4CD5B014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12894" y="304800"/>
            <a:ext cx="4024312" cy="840521"/>
          </a:xfrm>
          <a:prstGeom prst="rect">
            <a:avLst/>
          </a:prstGeom>
        </p:spPr>
      </p:pic>
      <p:sp>
        <p:nvSpPr>
          <p:cNvPr id="2" name="Rectangle 1">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gradFill>
            <a:gsLst>
              <a:gs pos="0">
                <a:schemeClr val="tx2"/>
              </a:gs>
              <a:gs pos="82000">
                <a:schemeClr val="tx2"/>
              </a:gs>
              <a:gs pos="34000">
                <a:srgbClr val="8252CF"/>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chemeClr val="accent3"/>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6927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04E684-10F4-4CC3-A0B9-F03AA7BE37CF}" type="datetimeFigureOut">
              <a:rPr lang="en-US" smtClean="0"/>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09821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9013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
    <p:bg>
      <p:bgPr>
        <a:solidFill>
          <a:schemeClr val="bg2"/>
        </a:solidFill>
        <a:effectLst/>
      </p:bgPr>
    </p:bg>
    <p:spTree>
      <p:nvGrpSpPr>
        <p:cNvPr id="1" name=""/>
        <p:cNvGrpSpPr/>
        <p:nvPr/>
      </p:nvGrpSpPr>
      <p:grpSpPr>
        <a:xfrm>
          <a:off x="0" y="0"/>
          <a:ext cx="0" cy="0"/>
          <a:chOff x="0" y="0"/>
          <a:chExt cx="0" cy="0"/>
        </a:xfrm>
      </p:grpSpPr>
      <p:pic>
        <p:nvPicPr>
          <p:cNvPr id="4" name="Background" descr="A picture containing icon&#10;&#10;Description automatically generated">
            <a:extLst>
              <a:ext uri="{FF2B5EF4-FFF2-40B4-BE49-F238E27FC236}">
                <a16:creationId xmlns:a16="http://schemas.microsoft.com/office/drawing/2014/main" id="{C2D2E77F-6635-C76C-938D-FD50C1AEC3EC}"/>
              </a:ext>
            </a:extLst>
          </p:cNvPr>
          <p:cNvPicPr>
            <a:picLocks noChangeAspect="1"/>
          </p:cNvPicPr>
          <p:nvPr userDrawn="1"/>
        </p:nvPicPr>
        <p:blipFill>
          <a:blip r:embed="rId2"/>
          <a:stretch>
            <a:fillRect/>
          </a:stretch>
        </p:blipFill>
        <p:spPr>
          <a:xfrm>
            <a:off x="0" y="0"/>
            <a:ext cx="12191999" cy="6858000"/>
          </a:xfrm>
          <a:prstGeom prst="rect">
            <a:avLst/>
          </a:prstGeom>
        </p:spPr>
      </p:pic>
      <p:pic>
        <p:nvPicPr>
          <p:cNvPr id="2" name="LearnLiveLogo" descr="preencoded.png">
            <a:extLst>
              <a:ext uri="{FF2B5EF4-FFF2-40B4-BE49-F238E27FC236}">
                <a16:creationId xmlns:a16="http://schemas.microsoft.com/office/drawing/2014/main" id="{A98027B2-58A0-3CA4-247A-D384BC9368E6}"/>
              </a:ext>
            </a:extLst>
          </p:cNvPr>
          <p:cNvPicPr>
            <a:picLocks noChangeAspect="1"/>
          </p:cNvPicPr>
          <p:nvPr userDrawn="1"/>
        </p:nvPicPr>
        <p:blipFill>
          <a:blip r:embed="rId3"/>
          <a:stretch>
            <a:fillRect/>
          </a:stretch>
        </p:blipFill>
        <p:spPr>
          <a:xfrm>
            <a:off x="584200" y="1429061"/>
            <a:ext cx="6498446" cy="1557782"/>
          </a:xfrm>
          <a:prstGeom prst="rect">
            <a:avLst/>
          </a:prstGeom>
        </p:spPr>
      </p:pic>
      <p:pic>
        <p:nvPicPr>
          <p:cNvPr id="15" name="Speaker2Image">
            <a:extLst>
              <a:ext uri="{FF2B5EF4-FFF2-40B4-BE49-F238E27FC236}">
                <a16:creationId xmlns:a16="http://schemas.microsoft.com/office/drawing/2014/main" id="{42F6917C-7CB6-284B-60AD-A55A8EDE3DFC}"/>
              </a:ext>
            </a:extLst>
          </p:cNvPr>
          <p:cNvPicPr>
            <a:picLocks noChangeAspect="1"/>
          </p:cNvPicPr>
          <p:nvPr userDrawn="1"/>
        </p:nvPicPr>
        <p:blipFill>
          <a:blip r:embed="rId4"/>
          <a:stretch>
            <a:fillRect/>
          </a:stretch>
        </p:blipFill>
        <p:spPr>
          <a:xfrm>
            <a:off x="8794748" y="3441310"/>
            <a:ext cx="2033631" cy="2032390"/>
          </a:xfrm>
          <a:prstGeom prst="roundRect">
            <a:avLst/>
          </a:prstGeom>
        </p:spPr>
      </p:pic>
      <p:pic>
        <p:nvPicPr>
          <p:cNvPr id="14" name="Speaker1Image">
            <a:extLst>
              <a:ext uri="{FF2B5EF4-FFF2-40B4-BE49-F238E27FC236}">
                <a16:creationId xmlns:a16="http://schemas.microsoft.com/office/drawing/2014/main" id="{7D2149DF-C01F-E427-67AF-DE719583CA5C}"/>
              </a:ext>
            </a:extLst>
          </p:cNvPr>
          <p:cNvPicPr>
            <a:picLocks noChangeAspect="1"/>
          </p:cNvPicPr>
          <p:nvPr userDrawn="1"/>
        </p:nvPicPr>
        <p:blipFill>
          <a:blip r:embed="rId4"/>
          <a:stretch>
            <a:fillRect/>
          </a:stretch>
        </p:blipFill>
        <p:spPr>
          <a:xfrm>
            <a:off x="8794749" y="704460"/>
            <a:ext cx="2033631" cy="2032390"/>
          </a:xfrm>
          <a:prstGeom prst="roundRect">
            <a:avLst/>
          </a:prstGeom>
        </p:spPr>
      </p:pic>
      <p:sp>
        <p:nvSpPr>
          <p:cNvPr id="16" name="Subtitle">
            <a:extLst>
              <a:ext uri="{FF2B5EF4-FFF2-40B4-BE49-F238E27FC236}">
                <a16:creationId xmlns:a16="http://schemas.microsoft.com/office/drawing/2014/main" id="{5CEC71EA-EFE4-788B-DE57-4AB54D70F8EC}"/>
              </a:ext>
            </a:extLst>
          </p:cNvPr>
          <p:cNvSpPr txBox="1"/>
          <p:nvPr userDrawn="1"/>
        </p:nvSpPr>
        <p:spPr>
          <a:xfrm>
            <a:off x="584200" y="6382187"/>
            <a:ext cx="6498446" cy="307777"/>
          </a:xfrm>
          <a:prstGeom prst="rect">
            <a:avLst/>
          </a:prstGeom>
          <a:noFill/>
        </p:spPr>
        <p:txBody>
          <a:bodyPr wrap="square" lIns="0" tIns="0" rIns="0" bIns="0" rtlCol="0">
            <a:spAutoFit/>
          </a:bodyPr>
          <a:lstStyle>
            <a:defPPr>
              <a:defRPr lang="en-US"/>
            </a:defPPr>
          </a:lstStyle>
          <a:p>
            <a:endParaRPr/>
          </a:p>
        </p:txBody>
      </p:sp>
      <p:sp>
        <p:nvSpPr>
          <p:cNvPr id="5" name="Title">
            <a:extLst>
              <a:ext uri="{FF2B5EF4-FFF2-40B4-BE49-F238E27FC236}">
                <a16:creationId xmlns:a16="http://schemas.microsoft.com/office/drawing/2014/main" id="{52BB1A11-0E88-0B40-9165-D18325866A63}"/>
              </a:ext>
            </a:extLst>
          </p:cNvPr>
          <p:cNvSpPr txBox="1"/>
          <p:nvPr userDrawn="1"/>
        </p:nvSpPr>
        <p:spPr>
          <a:xfrm>
            <a:off x="584200" y="3316210"/>
            <a:ext cx="7747000" cy="2194560"/>
          </a:xfrm>
          <a:prstGeom prst="rect">
            <a:avLst/>
          </a:prstGeom>
          <a:noFill/>
        </p:spPr>
        <p:txBody>
          <a:bodyPr wrap="square" lIns="0" tIns="0" rIns="0" bIns="0" rtlCol="0">
            <a:spAutoFit/>
          </a:bodyPr>
          <a:lstStyle>
            <a:defPPr>
              <a:defRPr lang="en-US"/>
            </a:defPPr>
          </a:lstStyle>
          <a:p>
            <a:pPr algn="l"/>
            <a:r>
              <a:rPr lang="en-US" sz="48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Train a model and debug it with Responsible AI dashboard</a:t>
            </a:r>
          </a:p>
        </p:txBody>
      </p:sp>
      <p:pic>
        <p:nvPicPr>
          <p:cNvPr id="8" name="Graphic 7">
            <a:extLst>
              <a:ext uri="{FF2B5EF4-FFF2-40B4-BE49-F238E27FC236}">
                <a16:creationId xmlns:a16="http://schemas.microsoft.com/office/drawing/2014/main" id="{F21D8C49-8258-5EA3-6C92-5397363B05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83980" y="212480"/>
            <a:ext cx="1686339" cy="845898"/>
          </a:xfrm>
          <a:prstGeom prst="rect">
            <a:avLst/>
          </a:prstGeom>
        </p:spPr>
      </p:pic>
    </p:spTree>
    <p:extLst>
      <p:ext uri="{BB962C8B-B14F-4D97-AF65-F5344CB8AC3E}">
        <p14:creationId xmlns:p14="http://schemas.microsoft.com/office/powerpoint/2010/main" val="3438074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212128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28592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3772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arn_screenshot">
    <p:bg>
      <p:bgPr>
        <a:solidFill>
          <a:srgbClr val="F4F3F5"/>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4" y="418150"/>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0" y="1922802"/>
            <a:ext cx="4630006"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
        <p:nvSpPr>
          <p:cNvPr id="2" name="TextBox 1">
            <a:extLst>
              <a:ext uri="{FF2B5EF4-FFF2-40B4-BE49-F238E27FC236}">
                <a16:creationId xmlns:a16="http://schemas.microsoft.com/office/drawing/2014/main" id="{94C452A6-D19B-5B6C-CC50-BAF5FDE788DA}"/>
              </a:ext>
            </a:extLst>
          </p:cNvPr>
          <p:cNvSpPr txBox="1"/>
          <p:nvPr userDrawn="1"/>
        </p:nvSpPr>
        <p:spPr>
          <a:xfrm>
            <a:off x="590826" y="5410200"/>
            <a:ext cx="5242363" cy="615553"/>
          </a:xfrm>
          <a:prstGeom prst="rect">
            <a:avLst/>
          </a:prstGeom>
          <a:noFill/>
        </p:spPr>
        <p:txBody>
          <a:bodyPr wrap="square" lIns="0" tIns="0" rIns="0" bIns="0" rtlCol="0">
            <a:spAutoFit/>
          </a:bodyPr>
          <a:lstStyle>
            <a:defPPr>
              <a:defRPr lang="en-US"/>
            </a:defPPr>
          </a:lstStyle>
          <a:p>
            <a:pPr marL="0" indent="0">
              <a:buNone/>
            </a:pPr>
            <a:r>
              <a:rPr lang="en-US" sz="2000"/>
              <a:t>Complete interactive learning exercises, watch videos, and practice and apply your new skills.</a:t>
            </a:r>
          </a:p>
        </p:txBody>
      </p:sp>
    </p:spTree>
    <p:extLst>
      <p:ext uri="{BB962C8B-B14F-4D97-AF65-F5344CB8AC3E}">
        <p14:creationId xmlns:p14="http://schemas.microsoft.com/office/powerpoint/2010/main" val="17662680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Slide_1">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B591685-2616-1AF4-32BF-5FDF1D42F8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solidFill>
                  <a:srgbClr val="2A446F"/>
                </a:solidFill>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2827454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45447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402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_section_layout">
    <p:bg>
      <p:bgPr>
        <a:solidFill>
          <a:srgbClr val="F4F3F5"/>
        </a:solidFill>
        <a:effectLst/>
      </p:bgPr>
    </p:bg>
    <p:spTree>
      <p:nvGrpSpPr>
        <p:cNvPr id="1" name=""/>
        <p:cNvGrpSpPr/>
        <p:nvPr/>
      </p:nvGrpSpPr>
      <p:grpSpPr>
        <a:xfrm>
          <a:off x="0" y="0"/>
          <a:ext cx="0" cy="0"/>
          <a:chOff x="0" y="0"/>
          <a:chExt cx="0" cy="0"/>
        </a:xfrm>
      </p:grpSpPr>
      <p:sp>
        <p:nvSpPr>
          <p:cNvPr id="3" name="BulletedList">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1958003"/>
            <a:ext cx="6667500" cy="2941995"/>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D088A6A1-1795-C3C9-4A9E-6D6FA6A0CEC9}"/>
              </a:ext>
            </a:extLst>
          </p:cNvPr>
          <p:cNvSpPr txBox="1"/>
          <p:nvPr userDrawn="1"/>
        </p:nvSpPr>
        <p:spPr>
          <a:xfrm>
            <a:off x="582611" y="3275112"/>
            <a:ext cx="3474225" cy="304800"/>
          </a:xfrm>
          <a:prstGeom prst="rect">
            <a:avLst/>
          </a:prstGeom>
          <a:noFill/>
        </p:spPr>
        <p:txBody>
          <a:bodyPr wrap="square" lIns="0" tIns="0" rIns="0" bIns="0" rtlCol="0">
            <a:spAutoFit/>
          </a:bodyPr>
          <a:lstStyle>
            <a:defPPr>
              <a:defRPr lang="en-US"/>
            </a:defPPr>
          </a:lstStyle>
          <a:p>
            <a:pPr algn="l"/>
            <a:endParaRPr lang="en-US" sz="2000"/>
          </a:p>
        </p:txBody>
      </p:sp>
      <p:sp>
        <p:nvSpPr>
          <p:cNvPr id="6" name="Title">
            <a:extLst>
              <a:ext uri="{FF2B5EF4-FFF2-40B4-BE49-F238E27FC236}">
                <a16:creationId xmlns:a16="http://schemas.microsoft.com/office/drawing/2014/main" id="{F9B36422-BCCF-7373-240B-2027A64112AD}"/>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Tree>
    <p:extLst>
      <p:ext uri="{BB962C8B-B14F-4D97-AF65-F5344CB8AC3E}">
        <p14:creationId xmlns:p14="http://schemas.microsoft.com/office/powerpoint/2010/main" val="3248783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sources_layout">
    <p:bg>
      <p:bgPr>
        <a:solidFill>
          <a:srgbClr val="F4F3F5"/>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4" name="GradientLine">
            <a:extLst>
              <a:ext uri="{FF2B5EF4-FFF2-40B4-BE49-F238E27FC236}">
                <a16:creationId xmlns:a16="http://schemas.microsoft.com/office/drawing/2014/main" id="{8656CD03-D8B5-A954-194E-D56A814FC148}"/>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1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nowledge_check">
    <p:bg>
      <p:bgPr>
        <a:solidFill>
          <a:srgbClr val="F4F3F5"/>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276999"/>
          </a:xfrm>
        </p:spPr>
        <p:txBody>
          <a:bodyPr anchor="t"/>
          <a:lstStyle>
            <a:lvl1pPr marL="0" indent="0">
              <a:spcAft>
                <a:spcPts val="600"/>
              </a:spcAft>
              <a:buFontTx/>
              <a:buNone/>
              <a:defRPr sz="1800"/>
            </a:lvl1pPr>
          </a:lstStyle>
          <a:p>
            <a:pPr lvl="0"/>
            <a:r>
              <a:rPr lang="en-US"/>
              <a:t>Click to edit text styles</a:t>
            </a:r>
          </a:p>
        </p:txBody>
      </p:sp>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solidFill>
                  <a:srgbClr val="2A446F"/>
                </a:solidFill>
              </a:defRPr>
            </a:lvl1pPr>
          </a:lstStyle>
          <a:p>
            <a:r>
              <a:rPr lang="en-US"/>
              <a:t>Title</a:t>
            </a:r>
          </a:p>
        </p:txBody>
      </p:sp>
      <p:cxnSp>
        <p:nvCxnSpPr>
          <p:cNvPr id="4" name="GradientLine">
            <a:extLst>
              <a:ext uri="{FF2B5EF4-FFF2-40B4-BE49-F238E27FC236}">
                <a16:creationId xmlns:a16="http://schemas.microsoft.com/office/drawing/2014/main" id="{0685494A-025D-C7C3-84BE-039E09517DEB}"/>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76200" cap="rnd">
            <a:gradFill>
              <a:gsLst>
                <a:gs pos="0">
                  <a:srgbClr val="8D5DCB"/>
                </a:gs>
                <a:gs pos="97531">
                  <a:schemeClr val="accent3"/>
                </a:gs>
                <a:gs pos="51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Subtitle">
            <a:extLst>
              <a:ext uri="{FF2B5EF4-FFF2-40B4-BE49-F238E27FC236}">
                <a16:creationId xmlns:a16="http://schemas.microsoft.com/office/drawing/2014/main" id="{4DCD77DC-A8C9-222E-435D-8199D1CEA595}"/>
              </a:ext>
            </a:extLst>
          </p:cNvPr>
          <p:cNvSpPr>
            <a:spLocks noGrp="1"/>
          </p:cNvSpPr>
          <p:nvPr>
            <p:ph type="body" sz="quarter" idx="12" hasCustomPrompt="1"/>
          </p:nvPr>
        </p:nvSpPr>
        <p:spPr>
          <a:xfrm>
            <a:off x="588264" y="6272211"/>
            <a:ext cx="3767836" cy="276999"/>
          </a:xfrm>
        </p:spPr>
        <p:txBody>
          <a:bodyPr anchor="t"/>
          <a:lstStyle>
            <a:lvl1pPr marL="0" indent="0">
              <a:spcAft>
                <a:spcPts val="600"/>
              </a:spcAft>
              <a:buFontTx/>
              <a:buNone/>
              <a:defRPr sz="1800"/>
            </a:lvl1pPr>
          </a:lstStyle>
          <a:p>
            <a:pPr lvl="0"/>
            <a:r>
              <a:rPr lang="en-US"/>
              <a:t>Vote at &lt;LINK&gt;</a:t>
            </a:r>
          </a:p>
        </p:txBody>
      </p:sp>
      <p:pic>
        <p:nvPicPr>
          <p:cNvPr id="7" name="Picture 6" descr="Qr code&#10;&#10;Description automatically generated">
            <a:extLst>
              <a:ext uri="{FF2B5EF4-FFF2-40B4-BE49-F238E27FC236}">
                <a16:creationId xmlns:a16="http://schemas.microsoft.com/office/drawing/2014/main" id="{C143868B-98EB-6288-4E35-1EB895B434DF}"/>
              </a:ext>
            </a:extLst>
          </p:cNvPr>
          <p:cNvPicPr>
            <a:picLocks noChangeAspect="1"/>
          </p:cNvPicPr>
          <p:nvPr userDrawn="1"/>
        </p:nvPicPr>
        <p:blipFill>
          <a:blip r:embed="rId2"/>
          <a:stretch>
            <a:fillRect/>
          </a:stretch>
        </p:blipFill>
        <p:spPr>
          <a:xfrm>
            <a:off x="588263" y="4547684"/>
            <a:ext cx="1263802" cy="1263802"/>
          </a:xfrm>
          <a:prstGeom prst="rect">
            <a:avLst/>
          </a:prstGeom>
        </p:spPr>
      </p:pic>
    </p:spTree>
    <p:extLst>
      <p:ext uri="{BB962C8B-B14F-4D97-AF65-F5344CB8AC3E}">
        <p14:creationId xmlns:p14="http://schemas.microsoft.com/office/powerpoint/2010/main" val="9604647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a:xfrm rot="5400000">
            <a:off x="10659863" y="3998558"/>
            <a:ext cx="4597400" cy="1169987"/>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F4364C</a:t>
              </a:r>
              <a:endParaRPr kumimoji="0" lang="en-US" altLang="en-US" sz="1800" b="0" i="0" u="none" strike="noStrike" cap="none" normalizeH="0" baseline="0">
                <a:ln>
                  <a:noFill/>
                </a:ln>
                <a:effectLst/>
                <a:latin typeface="Arial"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B3B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29"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262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29"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08" y="1722"/>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FF5C39</a:t>
              </a:r>
              <a:endParaRPr kumimoji="0" lang="en-US" altLang="en-US" sz="1800" b="0" i="0" u="none" strike="noStrike" cap="none" normalizeH="0" baseline="0">
                <a:ln>
                  <a:noFill/>
                </a:ln>
                <a:effectLst/>
                <a:latin typeface="Arial"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A38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08" y="1865"/>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391D"/>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08" y="1577"/>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07"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773"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8DC8E8"/>
                  </a:solidFill>
                  <a:effectLst/>
                  <a:uLnTx/>
                  <a:uFillTx/>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73" y="1866"/>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2A446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73" y="1578"/>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9"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FFFFFF"/>
                  </a:solidFill>
                  <a:effectLst/>
                  <a:uLnTx/>
                  <a:uFillTx/>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2985"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5"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C73ECC</a:t>
              </a:r>
              <a:endParaRPr kumimoji="0" lang="en-US" altLang="en-US" sz="1800" b="0" i="0" u="none" strike="noStrike" cap="none" normalizeH="0" baseline="0">
                <a:ln>
                  <a:noFill/>
                </a:ln>
                <a:effectLst/>
                <a:latin typeface="Arial"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CD9BC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51" y="1869"/>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02573"/>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51" y="1580"/>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67">
                <a:buNone/>
                <a:defRPr kumimoji="0" sz="1765" b="0" i="0" normalizeH="0" noProof="0">
                  <a:solidFill>
                    <a:srgbClr val="000000"/>
                  </a:solidFill>
                  <a:uLnTx/>
                  <a:uFillTx/>
                  <a:latin typeface="+mn-lt"/>
                  <a:ea typeface="+mn-ea"/>
                  <a:cs typeface="+mn-cs"/>
                </a:defRPr>
              </a:pPr>
              <a:endParaRPr lang="en-US"/>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1A1A1A"/>
                  </a:solidFill>
                  <a:effectLst/>
                  <a:uLnTx/>
                  <a:uFillTx/>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29" y="1724"/>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51" y="1723"/>
              <a:ext cx="111"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5292" r:id="rId2"/>
    <p:sldLayoutId id="2147485294" r:id="rId3"/>
    <p:sldLayoutId id="2147485295" r:id="rId4"/>
    <p:sldLayoutId id="2147485296" r:id="rId5"/>
    <p:sldLayoutId id="2147485297" r:id="rId6"/>
    <p:sldLayoutId id="2147485298" r:id="rId7"/>
    <p:sldLayoutId id="2147485300" r:id="rId8"/>
    <p:sldLayoutId id="2147485301" r:id="rId9"/>
    <p:sldLayoutId id="2147485302" r:id="rId10"/>
    <p:sldLayoutId id="2147485303" r:id="rId11"/>
    <p:sldLayoutId id="2147485304" r:id="rId12"/>
    <p:sldLayoutId id="2147485305" r:id="rId13"/>
    <p:sldLayoutId id="2147485306" r:id="rId14"/>
    <p:sldLayoutId id="2147485307" r:id="rId15"/>
    <p:sldLayoutId id="2147485308" r:id="rId16"/>
    <p:sldLayoutId id="2147485310" r:id="rId17"/>
    <p:sldLayoutId id="2147485311" r:id="rId18"/>
    <p:sldLayoutId id="2147485312" r:id="rId19"/>
    <p:sldLayoutId id="2147485313" r:id="rId20"/>
    <p:sldLayoutId id="2147485314" r:id="rId21"/>
    <p:sldLayoutId id="2147485315" r:id="rId22"/>
  </p:sldLayoutIdLst>
  <p:transition>
    <p:fade/>
  </p:transition>
  <p:txStyles>
    <p:title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20"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F4B8_FDAE866D.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aka.ms/rai-hub/azure-content-safety" TargetMode="External"/></Relationships>
</file>

<file path=ppt/slides/_rels/slide2.xml.rels><?xml version="1.0" encoding="UTF-8" standalone="yes"?>
<Relationships xmlns="http://schemas.openxmlformats.org/package/2006/relationships"><Relationship Id="rId3" Type="http://schemas.microsoft.com/office/2018/10/relationships/comments" Target="../comments/modernComment_106_0.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aka.ms/rai-hub/azure-content-safety"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D816E-AE3B-575E-8C36-5477024461A2}"/>
              </a:ext>
            </a:extLst>
          </p:cNvPr>
          <p:cNvSpPr>
            <a:spLocks noGrp="1"/>
          </p:cNvSpPr>
          <p:nvPr>
            <p:ph type="title"/>
          </p:nvPr>
        </p:nvSpPr>
        <p:spPr>
          <a:xfrm>
            <a:off x="584200" y="2425780"/>
            <a:ext cx="7112000" cy="1107996"/>
          </a:xfrm>
        </p:spPr>
        <p:txBody>
          <a:bodyPr/>
          <a:lstStyle/>
          <a:p>
            <a:r>
              <a:rPr lang="en-US">
                <a:cs typeface="Segoe UI"/>
              </a:rPr>
              <a:t>Azure Content Safety for </a:t>
            </a:r>
            <a:br>
              <a:rPr lang="en-US"/>
            </a:br>
            <a:r>
              <a:rPr lang="en-US">
                <a:cs typeface="Segoe UI"/>
              </a:rPr>
              <a:t>OpenAI</a:t>
            </a:r>
          </a:p>
        </p:txBody>
      </p:sp>
      <p:sp>
        <p:nvSpPr>
          <p:cNvPr id="9" name="Title">
            <a:extLst>
              <a:ext uri="{FF2B5EF4-FFF2-40B4-BE49-F238E27FC236}">
                <a16:creationId xmlns:a16="http://schemas.microsoft.com/office/drawing/2014/main" id="{898A8B3C-D089-89D7-2BD8-650E0EF657B9}"/>
              </a:ext>
            </a:extLst>
          </p:cNvPr>
          <p:cNvSpPr txBox="1">
            <a:spLocks/>
          </p:cNvSpPr>
          <p:nvPr/>
        </p:nvSpPr>
        <p:spPr>
          <a:xfrm>
            <a:off x="584201" y="2146157"/>
            <a:ext cx="6045200" cy="27699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itchFamily="34" charset="0"/>
              </a:defRPr>
            </a:lvl1pPr>
          </a:lstStyle>
          <a:p>
            <a:r>
              <a:rPr lang="en-US" sz="1800" b="1">
                <a:solidFill>
                  <a:srgbClr val="7030A0"/>
                </a:solidFill>
                <a:latin typeface="-apple-system"/>
              </a:rPr>
              <a:t>Train the Trainer | Presentation</a:t>
            </a:r>
          </a:p>
        </p:txBody>
      </p:sp>
      <p:sp>
        <p:nvSpPr>
          <p:cNvPr id="5" name="Text Placeholder 4">
            <a:extLst>
              <a:ext uri="{FF2B5EF4-FFF2-40B4-BE49-F238E27FC236}">
                <a16:creationId xmlns:a16="http://schemas.microsoft.com/office/drawing/2014/main" id="{85195576-9184-952B-610F-99B145C2E82D}"/>
              </a:ext>
            </a:extLst>
          </p:cNvPr>
          <p:cNvSpPr txBox="1">
            <a:spLocks/>
          </p:cNvSpPr>
          <p:nvPr/>
        </p:nvSpPr>
        <p:spPr>
          <a:xfrm>
            <a:off x="8469311" y="3331077"/>
            <a:ext cx="3636964"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b="1">
                <a:solidFill>
                  <a:srgbClr val="FFFFFF"/>
                </a:solidFill>
              </a:rPr>
              <a:t>Ruth Yakubu</a:t>
            </a:r>
            <a:endParaRPr kumimoji="0" lang="en-US" sz="2200" b="1" i="0" u="none" strike="noStrike" kern="1200" cap="none" spc="0" normalizeH="0" baseline="0" noProof="0">
              <a:ln>
                <a:noFill/>
              </a:ln>
              <a:solidFill>
                <a:srgbClr val="FFFFFF"/>
              </a:solidFill>
              <a:effectLst/>
              <a:uLnTx/>
              <a:uFillTx/>
              <a:latin typeface="Segoe UI"/>
              <a:cs typeface="Segoe UI" pitchFamily="34" charset="0"/>
            </a:endParaRPr>
          </a:p>
        </p:txBody>
      </p:sp>
      <p:pic>
        <p:nvPicPr>
          <p:cNvPr id="7" name="Picture 2">
            <a:extLst>
              <a:ext uri="{FF2B5EF4-FFF2-40B4-BE49-F238E27FC236}">
                <a16:creationId xmlns:a16="http://schemas.microsoft.com/office/drawing/2014/main" id="{1CAC0891-E703-8904-6E66-75976AB724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804078" y="3301991"/>
            <a:ext cx="1385026" cy="1385026"/>
          </a:xfrm>
          <a:prstGeom prst="ellipse">
            <a:avLst/>
          </a:prstGeom>
          <a:noFill/>
          <a:ln w="57150">
            <a:solidFill>
              <a:schemeClr val="bg1"/>
            </a:solidFill>
          </a:ln>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99F2AF0C-9E02-3331-1B12-2FB4CB0EFC4B}"/>
              </a:ext>
            </a:extLst>
          </p:cNvPr>
          <p:cNvSpPr txBox="1">
            <a:spLocks/>
          </p:cNvSpPr>
          <p:nvPr/>
        </p:nvSpPr>
        <p:spPr>
          <a:xfrm>
            <a:off x="8469310" y="3757136"/>
            <a:ext cx="3341690" cy="738664"/>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2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600">
                <a:solidFill>
                  <a:srgbClr val="FFFFFF"/>
                </a:solidFill>
                <a:cs typeface="Segoe UI"/>
              </a:rPr>
              <a:t>Principal Cloud Advocate (AI)</a:t>
            </a:r>
          </a:p>
          <a:p>
            <a:pPr lvl="0">
              <a:defRPr/>
            </a:pPr>
            <a:r>
              <a:rPr lang="en-US" sz="1600">
                <a:solidFill>
                  <a:srgbClr val="FFFFFF"/>
                </a:solidFill>
                <a:cs typeface="Segoe UI"/>
              </a:rPr>
              <a:t>Microsoft</a:t>
            </a:r>
            <a:br>
              <a:rPr kumimoji="0" lang="en-US" sz="1600" b="0" i="0" u="none" strike="noStrike" kern="1200" cap="none" spc="0" normalizeH="0" baseline="0" noProof="0">
                <a:ln>
                  <a:noFill/>
                </a:ln>
                <a:solidFill>
                  <a:srgbClr val="FFFFFF"/>
                </a:solidFill>
                <a:effectLst/>
                <a:uLnTx/>
                <a:uFillTx/>
                <a:latin typeface="Segoe UI"/>
                <a:cs typeface="Segoe UI"/>
              </a:rPr>
            </a:br>
            <a:r>
              <a:rPr lang="en-US" sz="1600">
                <a:solidFill>
                  <a:srgbClr val="FFFFFF"/>
                </a:solidFill>
                <a:latin typeface="Segoe UI"/>
                <a:cs typeface="Segoe UI"/>
              </a:rPr>
              <a:t>@</a:t>
            </a:r>
            <a:r>
              <a:rPr lang="en-US" sz="1600" err="1">
                <a:solidFill>
                  <a:srgbClr val="FFFFFF"/>
                </a:solidFill>
                <a:latin typeface="Segoe UI"/>
                <a:cs typeface="Segoe UI"/>
              </a:rPr>
              <a:t>ruthieyakubu</a:t>
            </a:r>
            <a:endParaRPr kumimoji="0" lang="hy-AM" sz="1600" b="0" i="0" u="none" strike="noStrike" kern="1200" cap="none" spc="0" normalizeH="0" baseline="0" noProof="0">
              <a:ln>
                <a:noFill/>
              </a:ln>
              <a:solidFill>
                <a:srgbClr val="FFFFFF"/>
              </a:solidFill>
              <a:effectLst/>
              <a:uLnTx/>
              <a:uFillTx/>
              <a:latin typeface="Segoe UI"/>
              <a:cs typeface="Segoe UI"/>
            </a:endParaRPr>
          </a:p>
        </p:txBody>
      </p:sp>
    </p:spTree>
    <p:extLst>
      <p:ext uri="{BB962C8B-B14F-4D97-AF65-F5344CB8AC3E}">
        <p14:creationId xmlns:p14="http://schemas.microsoft.com/office/powerpoint/2010/main" val="191785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E0739-7399-47C2-B75E-6AC18D1F4CB9}"/>
              </a:ext>
            </a:extLst>
          </p:cNvPr>
          <p:cNvSpPr>
            <a:spLocks noGrp="1"/>
          </p:cNvSpPr>
          <p:nvPr>
            <p:ph type="title"/>
          </p:nvPr>
        </p:nvSpPr>
        <p:spPr/>
        <p:txBody>
          <a:bodyPr/>
          <a:lstStyle/>
          <a:p>
            <a:pPr algn="ctr"/>
            <a:r>
              <a:rPr lang="en-US"/>
              <a:t>Azure AI Content Safety</a:t>
            </a:r>
          </a:p>
        </p:txBody>
      </p:sp>
      <p:grpSp>
        <p:nvGrpSpPr>
          <p:cNvPr id="13" name="Group 12" descr="Categories:&#10;Hate, sexual, self-harm, violence">
            <a:extLst>
              <a:ext uri="{FF2B5EF4-FFF2-40B4-BE49-F238E27FC236}">
                <a16:creationId xmlns:a16="http://schemas.microsoft.com/office/drawing/2014/main" id="{3CF572CA-ACF2-9618-0A4F-99E622422D1D}"/>
              </a:ext>
            </a:extLst>
          </p:cNvPr>
          <p:cNvGrpSpPr/>
          <p:nvPr/>
        </p:nvGrpSpPr>
        <p:grpSpPr>
          <a:xfrm>
            <a:off x="675701" y="1669841"/>
            <a:ext cx="2671185" cy="4370741"/>
            <a:chOff x="675701" y="1669841"/>
            <a:chExt cx="2671185" cy="4370741"/>
          </a:xfrm>
        </p:grpSpPr>
        <p:sp>
          <p:nvSpPr>
            <p:cNvPr id="6" name="Rectangle: Rounded Corners 5">
              <a:extLst>
                <a:ext uri="{FF2B5EF4-FFF2-40B4-BE49-F238E27FC236}">
                  <a16:creationId xmlns:a16="http://schemas.microsoft.com/office/drawing/2014/main" id="{3D003160-7190-8414-422A-E51FE6E520AA}"/>
                </a:ext>
              </a:extLst>
            </p:cNvPr>
            <p:cNvSpPr/>
            <p:nvPr/>
          </p:nvSpPr>
          <p:spPr bwMode="auto">
            <a:xfrm>
              <a:off x="675701" y="2388639"/>
              <a:ext cx="2671185" cy="3651943"/>
            </a:xfrm>
            <a:prstGeom prst="roundRect">
              <a:avLst/>
            </a:prstGeom>
            <a:noFill/>
            <a:ln w="38100">
              <a:gradFill flip="none" rotWithShape="1">
                <a:gsLst>
                  <a:gs pos="100000">
                    <a:srgbClr val="E8A2DF"/>
                  </a:gs>
                  <a:gs pos="1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a:gradFill>
                  <a:gsLst>
                    <a:gs pos="100000">
                      <a:srgbClr val="E8A2DF"/>
                    </a:gs>
                    <a:gs pos="1000">
                      <a:srgbClr val="8DC8E8"/>
                    </a:gs>
                  </a:gsLst>
                  <a:path path="circle">
                    <a:fillToRect l="100000" t="100000"/>
                  </a:path>
                </a:gradFill>
                <a:ea typeface="Segoe UI" pitchFamily="34" charset="0"/>
                <a:cs typeface="Segoe UI" pitchFamily="34" charset="0"/>
              </a:endParaRPr>
            </a:p>
            <a:p>
              <a:pPr algn="ctr" defTabSz="932472" fontAlgn="base">
                <a:spcBef>
                  <a:spcPct val="0"/>
                </a:spcBef>
                <a:spcAft>
                  <a:spcPct val="0"/>
                </a:spcAft>
              </a:pPr>
              <a:r>
                <a:rPr lang="en-US" sz="2000" b="1">
                  <a:gradFill>
                    <a:gsLst>
                      <a:gs pos="100000">
                        <a:srgbClr val="E8A2DF"/>
                      </a:gs>
                      <a:gs pos="1000">
                        <a:srgbClr val="8DC8E8"/>
                      </a:gs>
                    </a:gsLst>
                    <a:path path="circle">
                      <a:fillToRect l="100000" t="100000"/>
                    </a:path>
                  </a:gradFill>
                  <a:ea typeface="Segoe UI" pitchFamily="34" charset="0"/>
                  <a:cs typeface="Segoe UI" pitchFamily="34" charset="0"/>
                </a:rPr>
                <a:t>Categories</a:t>
              </a: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a:p>
              <a:pPr algn="ctr" defTabSz="932472" fontAlgn="base">
                <a:spcBef>
                  <a:spcPct val="0"/>
                </a:spcBef>
                <a:spcAft>
                  <a:spcPct val="0"/>
                </a:spcAft>
              </a:pPr>
              <a:r>
                <a:rPr lang="en-US" sz="2000">
                  <a:solidFill>
                    <a:schemeClr val="tx1"/>
                  </a:solidFill>
                  <a:ea typeface="Segoe UI" pitchFamily="34" charset="0"/>
                  <a:cs typeface="Segoe UI" pitchFamily="34" charset="0"/>
                </a:rPr>
                <a:t>Hate</a:t>
              </a:r>
            </a:p>
            <a:p>
              <a:pPr algn="ctr" defTabSz="932472" fontAlgn="base">
                <a:lnSpc>
                  <a:spcPct val="150000"/>
                </a:lnSpc>
                <a:spcBef>
                  <a:spcPct val="0"/>
                </a:spcBef>
                <a:spcAft>
                  <a:spcPct val="0"/>
                </a:spcAft>
              </a:pPr>
              <a:r>
                <a:rPr lang="en-US" sz="2000">
                  <a:solidFill>
                    <a:schemeClr val="tx1"/>
                  </a:solidFill>
                  <a:ea typeface="Segoe UI" pitchFamily="34" charset="0"/>
                  <a:cs typeface="Segoe UI" pitchFamily="34" charset="0"/>
                </a:rPr>
                <a:t>Sexual</a:t>
              </a:r>
              <a:br>
                <a:rPr lang="en-US" sz="2000">
                  <a:solidFill>
                    <a:schemeClr val="tx1"/>
                  </a:solidFill>
                  <a:ea typeface="Segoe UI" pitchFamily="34" charset="0"/>
                  <a:cs typeface="Segoe UI" pitchFamily="34" charset="0"/>
                </a:rPr>
              </a:br>
              <a:r>
                <a:rPr lang="en-US" sz="2000">
                  <a:solidFill>
                    <a:schemeClr val="tx1"/>
                  </a:solidFill>
                  <a:ea typeface="Segoe UI" pitchFamily="34" charset="0"/>
                  <a:cs typeface="Segoe UI" pitchFamily="34" charset="0"/>
                </a:rPr>
                <a:t>Self-harm</a:t>
              </a:r>
            </a:p>
            <a:p>
              <a:pPr algn="ctr" defTabSz="932472" fontAlgn="base">
                <a:lnSpc>
                  <a:spcPct val="150000"/>
                </a:lnSpc>
                <a:spcBef>
                  <a:spcPct val="0"/>
                </a:spcBef>
                <a:spcAft>
                  <a:spcPct val="0"/>
                </a:spcAft>
              </a:pPr>
              <a:r>
                <a:rPr lang="en-US" sz="2000">
                  <a:solidFill>
                    <a:schemeClr val="tx1"/>
                  </a:solidFill>
                  <a:ea typeface="Segoe UI" pitchFamily="34" charset="0"/>
                  <a:cs typeface="Segoe UI" pitchFamily="34" charset="0"/>
                </a:rPr>
                <a:t>Violence</a:t>
              </a: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AFC0046E-1863-9201-E8EB-F86541E72E04}"/>
                </a:ext>
              </a:extLst>
            </p:cNvPr>
            <p:cNvSpPr/>
            <p:nvPr/>
          </p:nvSpPr>
          <p:spPr bwMode="auto">
            <a:xfrm>
              <a:off x="1375926" y="1669841"/>
              <a:ext cx="1270735" cy="1270735"/>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 name="Graphic 322">
              <a:extLst>
                <a:ext uri="{FF2B5EF4-FFF2-40B4-BE49-F238E27FC236}">
                  <a16:creationId xmlns:a16="http://schemas.microsoft.com/office/drawing/2014/main" id="{11BB4D77-F564-77B1-416B-D610FCCD39C5}"/>
                </a:ext>
              </a:extLst>
            </p:cNvPr>
            <p:cNvSpPr/>
            <p:nvPr/>
          </p:nvSpPr>
          <p:spPr>
            <a:xfrm>
              <a:off x="1648691" y="1976071"/>
              <a:ext cx="725204"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Segoe UI Semibold"/>
              </a:endParaRPr>
            </a:p>
          </p:txBody>
        </p:sp>
      </p:grpSp>
      <p:grpSp>
        <p:nvGrpSpPr>
          <p:cNvPr id="16" name="Group 15" descr="Text:&#10;Multi-class, multi-severity, and multi-language.&#10;Returns 4 severity levels for each category (0, 2, 4, 6).&#10;Langueages: English, Spanish, German, French, Japanese, Portuguese, Italian, Chinese">
            <a:extLst>
              <a:ext uri="{FF2B5EF4-FFF2-40B4-BE49-F238E27FC236}">
                <a16:creationId xmlns:a16="http://schemas.microsoft.com/office/drawing/2014/main" id="{E157A9FB-CC6B-E749-5800-F2AADD4082DF}"/>
              </a:ext>
            </a:extLst>
          </p:cNvPr>
          <p:cNvGrpSpPr/>
          <p:nvPr/>
        </p:nvGrpSpPr>
        <p:grpSpPr>
          <a:xfrm>
            <a:off x="3570865" y="1504823"/>
            <a:ext cx="4049135" cy="4535759"/>
            <a:chOff x="3570865" y="1504823"/>
            <a:chExt cx="4049135" cy="4535759"/>
          </a:xfrm>
        </p:grpSpPr>
        <p:sp>
          <p:nvSpPr>
            <p:cNvPr id="7" name="Rectangle: Rounded Corners 6">
              <a:extLst>
                <a:ext uri="{FF2B5EF4-FFF2-40B4-BE49-F238E27FC236}">
                  <a16:creationId xmlns:a16="http://schemas.microsoft.com/office/drawing/2014/main" id="{CF79A795-54D9-14CE-4477-2C5F4294641C}"/>
                </a:ext>
              </a:extLst>
            </p:cNvPr>
            <p:cNvSpPr/>
            <p:nvPr/>
          </p:nvSpPr>
          <p:spPr bwMode="auto">
            <a:xfrm>
              <a:off x="3570865" y="2388639"/>
              <a:ext cx="4049135" cy="3651943"/>
            </a:xfrm>
            <a:prstGeom prst="roundRect">
              <a:avLst>
                <a:gd name="adj" fmla="val 13253"/>
              </a:avLst>
            </a:prstGeom>
            <a:noFill/>
            <a:ln w="38100">
              <a:gradFill flip="none" rotWithShape="1">
                <a:gsLst>
                  <a:gs pos="100000">
                    <a:srgbClr val="E8A2DF"/>
                  </a:gs>
                  <a:gs pos="1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a:gradFill>
                  <a:gsLst>
                    <a:gs pos="100000">
                      <a:srgbClr val="E8A2DF"/>
                    </a:gs>
                    <a:gs pos="1000">
                      <a:srgbClr val="8DC8E8"/>
                    </a:gs>
                  </a:gsLst>
                  <a:path path="circle">
                    <a:fillToRect l="100000" t="100000"/>
                  </a:path>
                </a:gradFill>
                <a:ea typeface="Segoe UI" pitchFamily="34" charset="0"/>
                <a:cs typeface="Segoe UI" pitchFamily="34" charset="0"/>
              </a:endParaRPr>
            </a:p>
            <a:p>
              <a:pPr algn="ctr" defTabSz="932472" fontAlgn="base">
                <a:spcBef>
                  <a:spcPct val="0"/>
                </a:spcBef>
                <a:spcAft>
                  <a:spcPct val="0"/>
                </a:spcAft>
              </a:pPr>
              <a:r>
                <a:rPr lang="en-US" sz="2000" b="1">
                  <a:gradFill>
                    <a:gsLst>
                      <a:gs pos="100000">
                        <a:srgbClr val="E8A2DF"/>
                      </a:gs>
                      <a:gs pos="1000">
                        <a:srgbClr val="8DC8E8"/>
                      </a:gs>
                    </a:gsLst>
                    <a:path path="circle">
                      <a:fillToRect l="100000" t="100000"/>
                    </a:path>
                  </a:gradFill>
                  <a:ea typeface="Segoe UI" pitchFamily="34" charset="0"/>
                  <a:cs typeface="Segoe UI" pitchFamily="34" charset="0"/>
                </a:rPr>
                <a:t>Text</a:t>
              </a: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a:p>
              <a:pPr algn="ctr" defTabSz="932472" fontAlgn="base">
                <a:spcBef>
                  <a:spcPct val="0"/>
                </a:spcBef>
                <a:spcAft>
                  <a:spcPct val="0"/>
                </a:spcAft>
              </a:pPr>
              <a:r>
                <a:rPr lang="en-US" sz="2000">
                  <a:solidFill>
                    <a:schemeClr val="tx1"/>
                  </a:solidFill>
                  <a:ea typeface="Segoe UI" pitchFamily="34" charset="0"/>
                  <a:cs typeface="Segoe UI" pitchFamily="34" charset="0"/>
                </a:rPr>
                <a:t>Multi-Class, Multi-Severity, and Multi-Language</a:t>
              </a: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a:p>
              <a:pPr algn="ctr" defTabSz="932472" fontAlgn="base">
                <a:spcBef>
                  <a:spcPct val="0"/>
                </a:spcBef>
                <a:spcAft>
                  <a:spcPct val="0"/>
                </a:spcAft>
              </a:pPr>
              <a:r>
                <a:rPr lang="en-US" sz="2000">
                  <a:solidFill>
                    <a:schemeClr val="tx1"/>
                  </a:solidFill>
                  <a:ea typeface="Segoe UI" pitchFamily="34" charset="0"/>
                  <a:cs typeface="Segoe UI" pitchFamily="34" charset="0"/>
                </a:rPr>
                <a:t>Returns 4 severity levels for each category (0, 2, 4, 6)</a:t>
              </a: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F8AF65FB-D950-0D2F-B8C5-E10953307261}"/>
                </a:ext>
              </a:extLst>
            </p:cNvPr>
            <p:cNvSpPr/>
            <p:nvPr/>
          </p:nvSpPr>
          <p:spPr bwMode="auto">
            <a:xfrm>
              <a:off x="4960065" y="1504823"/>
              <a:ext cx="1270735" cy="1270735"/>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 name="Graphic 289">
              <a:extLst>
                <a:ext uri="{FF2B5EF4-FFF2-40B4-BE49-F238E27FC236}">
                  <a16:creationId xmlns:a16="http://schemas.microsoft.com/office/drawing/2014/main" id="{B1EA155D-B2C6-4246-40E9-BB02885AA01E}"/>
                </a:ext>
              </a:extLst>
            </p:cNvPr>
            <p:cNvSpPr/>
            <p:nvPr/>
          </p:nvSpPr>
          <p:spPr>
            <a:xfrm>
              <a:off x="5208849" y="2158931"/>
              <a:ext cx="773166" cy="507390"/>
            </a:xfrm>
            <a:custGeom>
              <a:avLst/>
              <a:gdLst>
                <a:gd name="connsiteX0" fmla="*/ 17145 w 365760"/>
                <a:gd name="connsiteY0" fmla="*/ 0 h 240030"/>
                <a:gd name="connsiteX1" fmla="*/ 0 w 365760"/>
                <a:gd name="connsiteY1" fmla="*/ 17145 h 240030"/>
                <a:gd name="connsiteX2" fmla="*/ 17145 w 365760"/>
                <a:gd name="connsiteY2" fmla="*/ 34290 h 240030"/>
                <a:gd name="connsiteX3" fmla="*/ 131445 w 365760"/>
                <a:gd name="connsiteY3" fmla="*/ 34290 h 240030"/>
                <a:gd name="connsiteX4" fmla="*/ 148590 w 365760"/>
                <a:gd name="connsiteY4" fmla="*/ 17145 h 240030"/>
                <a:gd name="connsiteX5" fmla="*/ 131445 w 365760"/>
                <a:gd name="connsiteY5" fmla="*/ 0 h 240030"/>
                <a:gd name="connsiteX6" fmla="*/ 17145 w 365760"/>
                <a:gd name="connsiteY6" fmla="*/ 0 h 240030"/>
                <a:gd name="connsiteX7" fmla="*/ 85725 w 365760"/>
                <a:gd name="connsiteY7" fmla="*/ 68580 h 240030"/>
                <a:gd name="connsiteX8" fmla="*/ 68580 w 365760"/>
                <a:gd name="connsiteY8" fmla="*/ 85725 h 240030"/>
                <a:gd name="connsiteX9" fmla="*/ 85725 w 365760"/>
                <a:gd name="connsiteY9" fmla="*/ 102870 h 240030"/>
                <a:gd name="connsiteX10" fmla="*/ 188595 w 365760"/>
                <a:gd name="connsiteY10" fmla="*/ 102870 h 240030"/>
                <a:gd name="connsiteX11" fmla="*/ 205740 w 365760"/>
                <a:gd name="connsiteY11" fmla="*/ 85725 h 240030"/>
                <a:gd name="connsiteX12" fmla="*/ 188595 w 365760"/>
                <a:gd name="connsiteY12" fmla="*/ 68580 h 240030"/>
                <a:gd name="connsiteX13" fmla="*/ 85725 w 365760"/>
                <a:gd name="connsiteY13" fmla="*/ 68580 h 240030"/>
                <a:gd name="connsiteX14" fmla="*/ 45720 w 365760"/>
                <a:gd name="connsiteY14" fmla="*/ 154305 h 240030"/>
                <a:gd name="connsiteX15" fmla="*/ 62865 w 365760"/>
                <a:gd name="connsiteY15" fmla="*/ 137160 h 240030"/>
                <a:gd name="connsiteX16" fmla="*/ 280035 w 365760"/>
                <a:gd name="connsiteY16" fmla="*/ 137160 h 240030"/>
                <a:gd name="connsiteX17" fmla="*/ 297180 w 365760"/>
                <a:gd name="connsiteY17" fmla="*/ 154305 h 240030"/>
                <a:gd name="connsiteX18" fmla="*/ 280035 w 365760"/>
                <a:gd name="connsiteY18" fmla="*/ 171450 h 240030"/>
                <a:gd name="connsiteX19" fmla="*/ 62865 w 365760"/>
                <a:gd name="connsiteY19" fmla="*/ 171450 h 240030"/>
                <a:gd name="connsiteX20" fmla="*/ 45720 w 365760"/>
                <a:gd name="connsiteY20" fmla="*/ 154305 h 240030"/>
                <a:gd name="connsiteX21" fmla="*/ 17145 w 365760"/>
                <a:gd name="connsiteY21" fmla="*/ 205740 h 240030"/>
                <a:gd name="connsiteX22" fmla="*/ 0 w 365760"/>
                <a:gd name="connsiteY22" fmla="*/ 222885 h 240030"/>
                <a:gd name="connsiteX23" fmla="*/ 17145 w 365760"/>
                <a:gd name="connsiteY23" fmla="*/ 240030 h 240030"/>
                <a:gd name="connsiteX24" fmla="*/ 200025 w 365760"/>
                <a:gd name="connsiteY24" fmla="*/ 240030 h 240030"/>
                <a:gd name="connsiteX25" fmla="*/ 217170 w 365760"/>
                <a:gd name="connsiteY25" fmla="*/ 222885 h 240030"/>
                <a:gd name="connsiteX26" fmla="*/ 200025 w 365760"/>
                <a:gd name="connsiteY26" fmla="*/ 205740 h 240030"/>
                <a:gd name="connsiteX27" fmla="*/ 17145 w 365760"/>
                <a:gd name="connsiteY27" fmla="*/ 205740 h 240030"/>
                <a:gd name="connsiteX28" fmla="*/ 240030 w 365760"/>
                <a:gd name="connsiteY28" fmla="*/ 85725 h 240030"/>
                <a:gd name="connsiteX29" fmla="*/ 257175 w 365760"/>
                <a:gd name="connsiteY29" fmla="*/ 68580 h 240030"/>
                <a:gd name="connsiteX30" fmla="*/ 325755 w 365760"/>
                <a:gd name="connsiteY30" fmla="*/ 68580 h 240030"/>
                <a:gd name="connsiteX31" fmla="*/ 342900 w 365760"/>
                <a:gd name="connsiteY31" fmla="*/ 85725 h 240030"/>
                <a:gd name="connsiteX32" fmla="*/ 325755 w 365760"/>
                <a:gd name="connsiteY32" fmla="*/ 102870 h 240030"/>
                <a:gd name="connsiteX33" fmla="*/ 257175 w 365760"/>
                <a:gd name="connsiteY33" fmla="*/ 102870 h 240030"/>
                <a:gd name="connsiteX34" fmla="*/ 240030 w 365760"/>
                <a:gd name="connsiteY34" fmla="*/ 85725 h 240030"/>
                <a:gd name="connsiteX35" fmla="*/ 200025 w 365760"/>
                <a:gd name="connsiteY35" fmla="*/ 0 h 240030"/>
                <a:gd name="connsiteX36" fmla="*/ 182880 w 365760"/>
                <a:gd name="connsiteY36" fmla="*/ 17145 h 240030"/>
                <a:gd name="connsiteX37" fmla="*/ 200025 w 365760"/>
                <a:gd name="connsiteY37" fmla="*/ 34290 h 240030"/>
                <a:gd name="connsiteX38" fmla="*/ 348615 w 365760"/>
                <a:gd name="connsiteY38" fmla="*/ 34290 h 240030"/>
                <a:gd name="connsiteX39" fmla="*/ 365760 w 365760"/>
                <a:gd name="connsiteY39" fmla="*/ 17145 h 240030"/>
                <a:gd name="connsiteX40" fmla="*/ 348615 w 365760"/>
                <a:gd name="connsiteY40" fmla="*/ 0 h 240030"/>
                <a:gd name="connsiteX41" fmla="*/ 200025 w 365760"/>
                <a:gd name="connsiteY41"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5760" h="240030">
                  <a:moveTo>
                    <a:pt x="17145" y="0"/>
                  </a:moveTo>
                  <a:cubicBezTo>
                    <a:pt x="7676" y="0"/>
                    <a:pt x="0" y="7676"/>
                    <a:pt x="0" y="17145"/>
                  </a:cubicBezTo>
                  <a:cubicBezTo>
                    <a:pt x="0" y="26614"/>
                    <a:pt x="7676" y="34290"/>
                    <a:pt x="17145" y="34290"/>
                  </a:cubicBezTo>
                  <a:lnTo>
                    <a:pt x="131445" y="34290"/>
                  </a:lnTo>
                  <a:cubicBezTo>
                    <a:pt x="140914" y="34290"/>
                    <a:pt x="148590" y="26614"/>
                    <a:pt x="148590" y="17145"/>
                  </a:cubicBezTo>
                  <a:cubicBezTo>
                    <a:pt x="148590" y="7676"/>
                    <a:pt x="140914" y="0"/>
                    <a:pt x="131445" y="0"/>
                  </a:cubicBezTo>
                  <a:lnTo>
                    <a:pt x="17145" y="0"/>
                  </a:lnTo>
                  <a:close/>
                  <a:moveTo>
                    <a:pt x="85725" y="68580"/>
                  </a:moveTo>
                  <a:cubicBezTo>
                    <a:pt x="76256" y="68580"/>
                    <a:pt x="68580" y="76256"/>
                    <a:pt x="68580" y="85725"/>
                  </a:cubicBezTo>
                  <a:cubicBezTo>
                    <a:pt x="68580" y="95194"/>
                    <a:pt x="76256" y="102870"/>
                    <a:pt x="85725" y="102870"/>
                  </a:cubicBezTo>
                  <a:lnTo>
                    <a:pt x="188595" y="102870"/>
                  </a:lnTo>
                  <a:cubicBezTo>
                    <a:pt x="198064" y="102870"/>
                    <a:pt x="205740" y="95194"/>
                    <a:pt x="205740" y="85725"/>
                  </a:cubicBezTo>
                  <a:cubicBezTo>
                    <a:pt x="205740" y="76256"/>
                    <a:pt x="198064" y="68580"/>
                    <a:pt x="188595" y="68580"/>
                  </a:cubicBezTo>
                  <a:lnTo>
                    <a:pt x="85725" y="68580"/>
                  </a:lnTo>
                  <a:close/>
                  <a:moveTo>
                    <a:pt x="45720" y="154305"/>
                  </a:moveTo>
                  <a:cubicBezTo>
                    <a:pt x="45720" y="144836"/>
                    <a:pt x="53396" y="137160"/>
                    <a:pt x="62865" y="137160"/>
                  </a:cubicBezTo>
                  <a:lnTo>
                    <a:pt x="280035" y="137160"/>
                  </a:lnTo>
                  <a:cubicBezTo>
                    <a:pt x="289504" y="137160"/>
                    <a:pt x="297180" y="144836"/>
                    <a:pt x="297180" y="154305"/>
                  </a:cubicBezTo>
                  <a:cubicBezTo>
                    <a:pt x="297180" y="163774"/>
                    <a:pt x="289504" y="171450"/>
                    <a:pt x="280035" y="171450"/>
                  </a:cubicBezTo>
                  <a:lnTo>
                    <a:pt x="62865" y="171450"/>
                  </a:lnTo>
                  <a:cubicBezTo>
                    <a:pt x="53396" y="171450"/>
                    <a:pt x="45720" y="163774"/>
                    <a:pt x="45720" y="154305"/>
                  </a:cubicBezTo>
                  <a:close/>
                  <a:moveTo>
                    <a:pt x="17145" y="205740"/>
                  </a:moveTo>
                  <a:cubicBezTo>
                    <a:pt x="7676" y="205740"/>
                    <a:pt x="0" y="213416"/>
                    <a:pt x="0" y="222885"/>
                  </a:cubicBezTo>
                  <a:cubicBezTo>
                    <a:pt x="0" y="232354"/>
                    <a:pt x="7676" y="240030"/>
                    <a:pt x="17145" y="240030"/>
                  </a:cubicBezTo>
                  <a:lnTo>
                    <a:pt x="200025" y="240030"/>
                  </a:lnTo>
                  <a:cubicBezTo>
                    <a:pt x="209494" y="240030"/>
                    <a:pt x="217170" y="232354"/>
                    <a:pt x="217170" y="222885"/>
                  </a:cubicBezTo>
                  <a:cubicBezTo>
                    <a:pt x="217170" y="213416"/>
                    <a:pt x="209494" y="205740"/>
                    <a:pt x="200025" y="205740"/>
                  </a:cubicBezTo>
                  <a:lnTo>
                    <a:pt x="17145" y="205740"/>
                  </a:lnTo>
                  <a:close/>
                  <a:moveTo>
                    <a:pt x="240030" y="85725"/>
                  </a:moveTo>
                  <a:cubicBezTo>
                    <a:pt x="240030" y="76256"/>
                    <a:pt x="247706" y="68580"/>
                    <a:pt x="257175" y="68580"/>
                  </a:cubicBezTo>
                  <a:lnTo>
                    <a:pt x="325755" y="68580"/>
                  </a:lnTo>
                  <a:cubicBezTo>
                    <a:pt x="335224" y="68580"/>
                    <a:pt x="342900" y="76256"/>
                    <a:pt x="342900" y="85725"/>
                  </a:cubicBezTo>
                  <a:cubicBezTo>
                    <a:pt x="342900" y="95194"/>
                    <a:pt x="335224" y="102870"/>
                    <a:pt x="325755" y="102870"/>
                  </a:cubicBezTo>
                  <a:lnTo>
                    <a:pt x="257175" y="102870"/>
                  </a:lnTo>
                  <a:cubicBezTo>
                    <a:pt x="247706" y="102870"/>
                    <a:pt x="240030" y="95194"/>
                    <a:pt x="240030" y="85725"/>
                  </a:cubicBezTo>
                  <a:close/>
                  <a:moveTo>
                    <a:pt x="200025" y="0"/>
                  </a:moveTo>
                  <a:cubicBezTo>
                    <a:pt x="190556" y="0"/>
                    <a:pt x="182880" y="7676"/>
                    <a:pt x="182880" y="17145"/>
                  </a:cubicBezTo>
                  <a:cubicBezTo>
                    <a:pt x="182880" y="26614"/>
                    <a:pt x="190556" y="34290"/>
                    <a:pt x="200025" y="34290"/>
                  </a:cubicBezTo>
                  <a:lnTo>
                    <a:pt x="348615" y="34290"/>
                  </a:lnTo>
                  <a:cubicBezTo>
                    <a:pt x="358084" y="34290"/>
                    <a:pt x="365760" y="26614"/>
                    <a:pt x="365760" y="17145"/>
                  </a:cubicBezTo>
                  <a:cubicBezTo>
                    <a:pt x="365760" y="7676"/>
                    <a:pt x="358084" y="0"/>
                    <a:pt x="348615" y="0"/>
                  </a:cubicBezTo>
                  <a:lnTo>
                    <a:pt x="200025" y="0"/>
                  </a:ln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Segoe UI Semibold"/>
              </a:endParaRPr>
            </a:p>
          </p:txBody>
        </p:sp>
      </p:grpSp>
      <p:grpSp>
        <p:nvGrpSpPr>
          <p:cNvPr id="15" name="Group 14" descr="Images:&#10;Based on the new Microsoft Foundation model Florence.&#10;Returns 4 severity levels for each category (0, 2, 4, 6).">
            <a:extLst>
              <a:ext uri="{FF2B5EF4-FFF2-40B4-BE49-F238E27FC236}">
                <a16:creationId xmlns:a16="http://schemas.microsoft.com/office/drawing/2014/main" id="{7F537704-793F-7259-5B53-07645D40BC45}"/>
              </a:ext>
            </a:extLst>
          </p:cNvPr>
          <p:cNvGrpSpPr/>
          <p:nvPr/>
        </p:nvGrpSpPr>
        <p:grpSpPr>
          <a:xfrm>
            <a:off x="7817615" y="1504823"/>
            <a:ext cx="4049135" cy="4535759"/>
            <a:chOff x="7817615" y="1504823"/>
            <a:chExt cx="4049135" cy="4535759"/>
          </a:xfrm>
        </p:grpSpPr>
        <p:sp>
          <p:nvSpPr>
            <p:cNvPr id="8" name="Rectangle: Rounded Corners 7">
              <a:extLst>
                <a:ext uri="{FF2B5EF4-FFF2-40B4-BE49-F238E27FC236}">
                  <a16:creationId xmlns:a16="http://schemas.microsoft.com/office/drawing/2014/main" id="{C0E38375-C38A-ADA9-46B3-7079E3C616F5}"/>
                </a:ext>
              </a:extLst>
            </p:cNvPr>
            <p:cNvSpPr/>
            <p:nvPr/>
          </p:nvSpPr>
          <p:spPr bwMode="auto">
            <a:xfrm>
              <a:off x="7817615" y="2388639"/>
              <a:ext cx="4049135" cy="3651943"/>
            </a:xfrm>
            <a:prstGeom prst="roundRect">
              <a:avLst>
                <a:gd name="adj" fmla="val 13253"/>
              </a:avLst>
            </a:prstGeom>
            <a:noFill/>
            <a:ln w="38100">
              <a:gradFill flip="none" rotWithShape="1">
                <a:gsLst>
                  <a:gs pos="100000">
                    <a:srgbClr val="E8A2DF"/>
                  </a:gs>
                  <a:gs pos="1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a:gradFill>
                  <a:gsLst>
                    <a:gs pos="100000">
                      <a:srgbClr val="E8A2DF"/>
                    </a:gs>
                    <a:gs pos="1000">
                      <a:srgbClr val="8DC8E8"/>
                    </a:gs>
                  </a:gsLst>
                  <a:path path="circle">
                    <a:fillToRect l="100000" t="100000"/>
                  </a:path>
                </a:gradFill>
                <a:ea typeface="Segoe UI" pitchFamily="34" charset="0"/>
                <a:cs typeface="Segoe UI" pitchFamily="34" charset="0"/>
              </a:endParaRPr>
            </a:p>
            <a:p>
              <a:pPr algn="ctr" defTabSz="932472" fontAlgn="base">
                <a:spcBef>
                  <a:spcPct val="0"/>
                </a:spcBef>
                <a:spcAft>
                  <a:spcPct val="0"/>
                </a:spcAft>
              </a:pPr>
              <a:r>
                <a:rPr lang="en-US" sz="2000" b="1">
                  <a:gradFill>
                    <a:gsLst>
                      <a:gs pos="100000">
                        <a:srgbClr val="E8A2DF"/>
                      </a:gs>
                      <a:gs pos="1000">
                        <a:srgbClr val="8DC8E8"/>
                      </a:gs>
                    </a:gsLst>
                    <a:path path="circle">
                      <a:fillToRect l="100000" t="100000"/>
                    </a:path>
                  </a:gradFill>
                  <a:ea typeface="Segoe UI" pitchFamily="34" charset="0"/>
                  <a:cs typeface="Segoe UI" pitchFamily="34" charset="0"/>
                </a:rPr>
                <a:t>Images</a:t>
              </a: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a:p>
              <a:pPr algn="ctr" defTabSz="932472" fontAlgn="base">
                <a:spcBef>
                  <a:spcPct val="0"/>
                </a:spcBef>
                <a:spcAft>
                  <a:spcPct val="0"/>
                </a:spcAft>
              </a:pPr>
              <a:r>
                <a:rPr lang="en-US" sz="2000">
                  <a:solidFill>
                    <a:schemeClr val="tx1"/>
                  </a:solidFill>
                  <a:ea typeface="Segoe UI" pitchFamily="34" charset="0"/>
                  <a:cs typeface="Segoe UI" pitchFamily="34" charset="0"/>
                </a:rPr>
                <a:t>Based on the new Microsoft Foundation model Florence</a:t>
              </a: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a:p>
              <a:pPr algn="ctr" defTabSz="932472" fontAlgn="base">
                <a:spcBef>
                  <a:spcPct val="0"/>
                </a:spcBef>
                <a:spcAft>
                  <a:spcPct val="0"/>
                </a:spcAft>
              </a:pPr>
              <a:r>
                <a:rPr lang="en-US" sz="2000">
                  <a:solidFill>
                    <a:schemeClr val="tx1"/>
                  </a:solidFill>
                  <a:ea typeface="Segoe UI" pitchFamily="34" charset="0"/>
                  <a:cs typeface="Segoe UI" pitchFamily="34" charset="0"/>
                </a:rPr>
                <a:t>Returns 4 severity levels for each category (0, 2, 4, 6)</a:t>
              </a:r>
            </a:p>
            <a:p>
              <a:pPr algn="ctr" defTabSz="932472" fontAlgn="base">
                <a:lnSpc>
                  <a:spcPct val="200000"/>
                </a:lnSpc>
                <a:spcBef>
                  <a:spcPct val="0"/>
                </a:spcBef>
                <a:spcAft>
                  <a:spcPct val="0"/>
                </a:spcAft>
              </a:pPr>
              <a:endParaRPr lang="en-US" sz="2000">
                <a:solidFill>
                  <a:schemeClr val="tx1"/>
                </a:solidFill>
                <a:ea typeface="Segoe UI" pitchFamily="34" charset="0"/>
                <a:cs typeface="Segoe UI" pitchFamily="34" charset="0"/>
              </a:endParaRP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a:p>
              <a:pPr algn="ctr"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2F9F008F-1B3B-B7C6-34FD-74FBE8E1669A}"/>
                </a:ext>
              </a:extLst>
            </p:cNvPr>
            <p:cNvSpPr/>
            <p:nvPr/>
          </p:nvSpPr>
          <p:spPr bwMode="auto">
            <a:xfrm>
              <a:off x="9206815" y="1504823"/>
              <a:ext cx="1270735" cy="1270735"/>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 name="Graphic 196">
              <a:extLst>
                <a:ext uri="{FF2B5EF4-FFF2-40B4-BE49-F238E27FC236}">
                  <a16:creationId xmlns:a16="http://schemas.microsoft.com/office/drawing/2014/main" id="{BDD65F3F-30A1-8D76-9352-2E1EC2DAD9E4}"/>
                </a:ext>
              </a:extLst>
            </p:cNvPr>
            <p:cNvSpPr/>
            <p:nvPr/>
          </p:nvSpPr>
          <p:spPr>
            <a:xfrm>
              <a:off x="9455599" y="1893155"/>
              <a:ext cx="773166" cy="773166"/>
            </a:xfrm>
            <a:custGeom>
              <a:avLst/>
              <a:gdLst>
                <a:gd name="connsiteX0" fmla="*/ 194310 w 365760"/>
                <a:gd name="connsiteY0" fmla="*/ 114300 h 365760"/>
                <a:gd name="connsiteX1" fmla="*/ 250948 w 365760"/>
                <a:gd name="connsiteY1" fmla="*/ 114300 h 365760"/>
                <a:gd name="connsiteX2" fmla="*/ 125730 w 365760"/>
                <a:gd name="connsiteY2" fmla="*/ 0 h 365760"/>
                <a:gd name="connsiteX3" fmla="*/ 0 w 365760"/>
                <a:gd name="connsiteY3" fmla="*/ 125730 h 365760"/>
                <a:gd name="connsiteX4" fmla="*/ 114300 w 365760"/>
                <a:gd name="connsiteY4" fmla="*/ 250948 h 365760"/>
                <a:gd name="connsiteX5" fmla="*/ 114300 w 365760"/>
                <a:gd name="connsiteY5" fmla="*/ 194310 h 365760"/>
                <a:gd name="connsiteX6" fmla="*/ 194310 w 365760"/>
                <a:gd name="connsiteY6" fmla="*/ 114300 h 365760"/>
                <a:gd name="connsiteX7" fmla="*/ 194310 w 365760"/>
                <a:gd name="connsiteY7" fmla="*/ 137160 h 365760"/>
                <a:gd name="connsiteX8" fmla="*/ 137160 w 365760"/>
                <a:gd name="connsiteY8" fmla="*/ 194310 h 365760"/>
                <a:gd name="connsiteX9" fmla="*/ 137160 w 365760"/>
                <a:gd name="connsiteY9" fmla="*/ 308610 h 365760"/>
                <a:gd name="connsiteX10" fmla="*/ 146629 w 365760"/>
                <a:gd name="connsiteY10" fmla="*/ 340127 h 365760"/>
                <a:gd name="connsiteX11" fmla="*/ 219131 w 365760"/>
                <a:gd name="connsiteY11" fmla="*/ 267624 h 365760"/>
                <a:gd name="connsiteX12" fmla="*/ 283789 w 365760"/>
                <a:gd name="connsiteY12" fmla="*/ 267624 h 365760"/>
                <a:gd name="connsiteX13" fmla="*/ 356291 w 365760"/>
                <a:gd name="connsiteY13" fmla="*/ 340127 h 365760"/>
                <a:gd name="connsiteX14" fmla="*/ 365760 w 365760"/>
                <a:gd name="connsiteY14" fmla="*/ 308610 h 365760"/>
                <a:gd name="connsiteX15" fmla="*/ 365760 w 365760"/>
                <a:gd name="connsiteY15" fmla="*/ 194310 h 365760"/>
                <a:gd name="connsiteX16" fmla="*/ 308610 w 365760"/>
                <a:gd name="connsiteY16" fmla="*/ 137160 h 365760"/>
                <a:gd name="connsiteX17" fmla="*/ 194310 w 365760"/>
                <a:gd name="connsiteY17" fmla="*/ 137160 h 365760"/>
                <a:gd name="connsiteX18" fmla="*/ 320040 w 365760"/>
                <a:gd name="connsiteY18" fmla="*/ 205740 h 365760"/>
                <a:gd name="connsiteX19" fmla="*/ 297180 w 365760"/>
                <a:gd name="connsiteY19" fmla="*/ 228600 h 365760"/>
                <a:gd name="connsiteX20" fmla="*/ 274320 w 365760"/>
                <a:gd name="connsiteY20" fmla="*/ 205740 h 365760"/>
                <a:gd name="connsiteX21" fmla="*/ 297180 w 365760"/>
                <a:gd name="connsiteY21" fmla="*/ 182880 h 365760"/>
                <a:gd name="connsiteX22" fmla="*/ 320040 w 365760"/>
                <a:gd name="connsiteY22" fmla="*/ 205740 h 365760"/>
                <a:gd name="connsiteX23" fmla="*/ 340127 w 365760"/>
                <a:gd name="connsiteY23" fmla="*/ 356291 h 365760"/>
                <a:gd name="connsiteX24" fmla="*/ 267624 w 365760"/>
                <a:gd name="connsiteY24" fmla="*/ 283789 h 365760"/>
                <a:gd name="connsiteX25" fmla="*/ 235296 w 365760"/>
                <a:gd name="connsiteY25" fmla="*/ 283789 h 365760"/>
                <a:gd name="connsiteX26" fmla="*/ 162793 w 365760"/>
                <a:gd name="connsiteY26" fmla="*/ 356291 h 365760"/>
                <a:gd name="connsiteX27" fmla="*/ 194310 w 365760"/>
                <a:gd name="connsiteY27" fmla="*/ 365760 h 365760"/>
                <a:gd name="connsiteX28" fmla="*/ 308610 w 365760"/>
                <a:gd name="connsiteY28" fmla="*/ 365760 h 365760"/>
                <a:gd name="connsiteX29" fmla="*/ 340127 w 365760"/>
                <a:gd name="connsiteY29" fmla="*/ 356291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5760" h="365760">
                  <a:moveTo>
                    <a:pt x="194310" y="114300"/>
                  </a:moveTo>
                  <a:lnTo>
                    <a:pt x="250948" y="114300"/>
                  </a:lnTo>
                  <a:cubicBezTo>
                    <a:pt x="245174" y="50218"/>
                    <a:pt x="191315" y="0"/>
                    <a:pt x="125730" y="0"/>
                  </a:cubicBezTo>
                  <a:cubicBezTo>
                    <a:pt x="56291" y="0"/>
                    <a:pt x="0" y="56291"/>
                    <a:pt x="0" y="125730"/>
                  </a:cubicBezTo>
                  <a:cubicBezTo>
                    <a:pt x="0" y="191315"/>
                    <a:pt x="50218" y="245174"/>
                    <a:pt x="114300" y="250948"/>
                  </a:cubicBezTo>
                  <a:lnTo>
                    <a:pt x="114300" y="194310"/>
                  </a:lnTo>
                  <a:cubicBezTo>
                    <a:pt x="114300" y="150122"/>
                    <a:pt x="150122" y="114300"/>
                    <a:pt x="194310" y="114300"/>
                  </a:cubicBezTo>
                  <a:close/>
                  <a:moveTo>
                    <a:pt x="194310" y="137160"/>
                  </a:moveTo>
                  <a:cubicBezTo>
                    <a:pt x="162747" y="137160"/>
                    <a:pt x="137160" y="162747"/>
                    <a:pt x="137160" y="194310"/>
                  </a:cubicBezTo>
                  <a:lnTo>
                    <a:pt x="137160" y="308610"/>
                  </a:lnTo>
                  <a:cubicBezTo>
                    <a:pt x="137160" y="320257"/>
                    <a:pt x="140645" y="331093"/>
                    <a:pt x="146629" y="340127"/>
                  </a:cubicBezTo>
                  <a:lnTo>
                    <a:pt x="219131" y="267624"/>
                  </a:lnTo>
                  <a:cubicBezTo>
                    <a:pt x="236985" y="249771"/>
                    <a:pt x="265935" y="249771"/>
                    <a:pt x="283789" y="267624"/>
                  </a:cubicBezTo>
                  <a:lnTo>
                    <a:pt x="356291" y="340127"/>
                  </a:lnTo>
                  <a:cubicBezTo>
                    <a:pt x="362276" y="331093"/>
                    <a:pt x="365760" y="320257"/>
                    <a:pt x="365760" y="308610"/>
                  </a:cubicBezTo>
                  <a:lnTo>
                    <a:pt x="365760" y="194310"/>
                  </a:lnTo>
                  <a:cubicBezTo>
                    <a:pt x="365760" y="162747"/>
                    <a:pt x="340173" y="137160"/>
                    <a:pt x="308610" y="137160"/>
                  </a:cubicBezTo>
                  <a:lnTo>
                    <a:pt x="194310" y="137160"/>
                  </a:lnTo>
                  <a:close/>
                  <a:moveTo>
                    <a:pt x="320040" y="205740"/>
                  </a:moveTo>
                  <a:cubicBezTo>
                    <a:pt x="320040" y="218366"/>
                    <a:pt x="309806" y="228600"/>
                    <a:pt x="297180" y="228600"/>
                  </a:cubicBezTo>
                  <a:cubicBezTo>
                    <a:pt x="284554" y="228600"/>
                    <a:pt x="274320" y="218366"/>
                    <a:pt x="274320" y="205740"/>
                  </a:cubicBezTo>
                  <a:cubicBezTo>
                    <a:pt x="274320" y="193114"/>
                    <a:pt x="284554" y="182880"/>
                    <a:pt x="297180" y="182880"/>
                  </a:cubicBezTo>
                  <a:cubicBezTo>
                    <a:pt x="309806" y="182880"/>
                    <a:pt x="320040" y="193114"/>
                    <a:pt x="320040" y="205740"/>
                  </a:cubicBezTo>
                  <a:close/>
                  <a:moveTo>
                    <a:pt x="340127" y="356291"/>
                  </a:moveTo>
                  <a:lnTo>
                    <a:pt x="267624" y="283789"/>
                  </a:lnTo>
                  <a:cubicBezTo>
                    <a:pt x="258697" y="274862"/>
                    <a:pt x="244223" y="274862"/>
                    <a:pt x="235296" y="283789"/>
                  </a:cubicBezTo>
                  <a:lnTo>
                    <a:pt x="162793" y="356291"/>
                  </a:lnTo>
                  <a:cubicBezTo>
                    <a:pt x="171828" y="362276"/>
                    <a:pt x="182662" y="365760"/>
                    <a:pt x="194310" y="365760"/>
                  </a:cubicBezTo>
                  <a:lnTo>
                    <a:pt x="308610" y="365760"/>
                  </a:lnTo>
                  <a:cubicBezTo>
                    <a:pt x="320257" y="365760"/>
                    <a:pt x="331093" y="362276"/>
                    <a:pt x="340127" y="356291"/>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Segoe UI Semibold"/>
              </a:endParaRPr>
            </a:p>
          </p:txBody>
        </p:sp>
      </p:grpSp>
    </p:spTree>
    <p:extLst>
      <p:ext uri="{BB962C8B-B14F-4D97-AF65-F5344CB8AC3E}">
        <p14:creationId xmlns:p14="http://schemas.microsoft.com/office/powerpoint/2010/main" val="270736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0"/>
                                  </p:stCondLst>
                                  <p:childTnLst>
                                    <p:animMotion origin="layout" path="M -1.25E-6 0 L -1.25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nodeType="withEffect">
                                  <p:stCondLst>
                                    <p:cond delay="100"/>
                                  </p:stCondLst>
                                  <p:childTnLst>
                                    <p:animMotion origin="layout" path="M -1.25E-6 0 L -1.25E-6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nodeType="withEffect">
                                  <p:stCondLst>
                                    <p:cond delay="200"/>
                                  </p:stCondLst>
                                  <p:childTnLst>
                                    <p:animMotion origin="layout" path="M -1.25E-6 0 L -1.25E-6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grpId="1" nodeType="withEffect">
                                  <p:stCondLst>
                                    <p:cond delay="0"/>
                                  </p:stCondLst>
                                  <p:childTnLst>
                                    <p:animMotion origin="layout" path="M -1.25E-6 0 L -1.25E-6 0.03542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4">
            <a:extLst>
              <a:ext uri="{FF2B5EF4-FFF2-40B4-BE49-F238E27FC236}">
                <a16:creationId xmlns:a16="http://schemas.microsoft.com/office/drawing/2014/main" id="{D754B1EF-5BE5-250B-2D39-7AB30B533B01}"/>
              </a:ext>
              <a:ext uri="{C183D7F6-B498-43B3-948B-1728B52AA6E4}">
                <adec:decorative xmlns:adec="http://schemas.microsoft.com/office/drawing/2017/decorative" val="1"/>
              </a:ext>
            </a:extLst>
          </p:cNvPr>
          <p:cNvSpPr/>
          <p:nvPr/>
        </p:nvSpPr>
        <p:spPr bwMode="auto">
          <a:xfrm>
            <a:off x="2005017" y="3184634"/>
            <a:ext cx="8250937" cy="1340120"/>
          </a:xfrm>
          <a:prstGeom prst="round2SameRect">
            <a:avLst>
              <a:gd name="adj1" fmla="val 0"/>
              <a:gd name="adj2" fmla="val 3933"/>
            </a:avLst>
          </a:prstGeom>
          <a:solidFill>
            <a:schemeClr val="accent6">
              <a:lumMod val="10000"/>
            </a:schemeClr>
          </a:solidFill>
          <a:ln w="12700" cap="flat" cmpd="sng" algn="ctr">
            <a:no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2743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8" name="Title 87">
            <a:extLst>
              <a:ext uri="{FF2B5EF4-FFF2-40B4-BE49-F238E27FC236}">
                <a16:creationId xmlns:a16="http://schemas.microsoft.com/office/drawing/2014/main" id="{1CC0C03D-2078-CFBB-343C-FE78C848B3FC}"/>
              </a:ext>
            </a:extLst>
          </p:cNvPr>
          <p:cNvSpPr>
            <a:spLocks noGrp="1"/>
          </p:cNvSpPr>
          <p:nvPr>
            <p:ph type="title"/>
          </p:nvPr>
        </p:nvSpPr>
        <p:spPr/>
        <p:txBody>
          <a:bodyPr/>
          <a:lstStyle/>
          <a:p>
            <a:pPr algn="ctr"/>
            <a:r>
              <a:rPr lang="en-US"/>
              <a:t>Azure </a:t>
            </a:r>
            <a:r>
              <a:rPr lang="en-US" err="1"/>
              <a:t>OpenAI</a:t>
            </a:r>
            <a:r>
              <a:rPr lang="en-US"/>
              <a:t> Service content filtering</a:t>
            </a:r>
          </a:p>
        </p:txBody>
      </p:sp>
      <p:sp>
        <p:nvSpPr>
          <p:cNvPr id="3" name="Content Placeholder 2">
            <a:extLst>
              <a:ext uri="{FF2B5EF4-FFF2-40B4-BE49-F238E27FC236}">
                <a16:creationId xmlns:a16="http://schemas.microsoft.com/office/drawing/2014/main" id="{B09A24C5-6F97-8539-82C7-899E3C7F9981}"/>
              </a:ext>
            </a:extLst>
          </p:cNvPr>
          <p:cNvSpPr>
            <a:spLocks noGrp="1"/>
          </p:cNvSpPr>
          <p:nvPr>
            <p:ph idx="1"/>
          </p:nvPr>
        </p:nvSpPr>
        <p:spPr>
          <a:xfrm>
            <a:off x="588263" y="1239062"/>
            <a:ext cx="11084446" cy="1655029"/>
          </a:xfrm>
        </p:spPr>
        <p:txBody>
          <a:bodyPr vert="horz" lIns="91440" tIns="45720" rIns="91440" bIns="45720" rtlCol="0" anchor="t">
            <a:normAutofit/>
          </a:bodyPr>
          <a:lstStyle/>
          <a:p>
            <a:pPr marL="0" indent="0">
              <a:buNone/>
            </a:pPr>
            <a:r>
              <a:rPr lang="en-GB" sz="1800">
                <a:cs typeface="Calibri"/>
              </a:rPr>
              <a:t>The service includes Azure AI Content Safety as a safety system that works alongside core models. This system works by running both the prompt and completion through an ensemble of classification models aimed at detecting and preventing the output of harmful content. </a:t>
            </a:r>
          </a:p>
          <a:p>
            <a:pPr marL="0" indent="0">
              <a:buNone/>
            </a:pPr>
            <a:endParaRPr lang="en-US" sz="1800">
              <a:cs typeface="Calibri"/>
            </a:endParaRPr>
          </a:p>
          <a:p>
            <a:pPr marL="0" indent="0">
              <a:buNone/>
            </a:pPr>
            <a:r>
              <a:rPr lang="en-GB" sz="1800">
                <a:cs typeface="Calibri"/>
              </a:rPr>
              <a:t>Supported languages: </a:t>
            </a:r>
            <a:r>
              <a:rPr lang="en-GB" sz="1800">
                <a:ea typeface="+mn-lt"/>
                <a:cs typeface="+mn-lt"/>
              </a:rPr>
              <a:t>English, German, Japanese, Spanish, French, Italian, Portuguese, and Chinese</a:t>
            </a:r>
            <a:endParaRPr lang="en-US" sz="1800">
              <a:ea typeface="+mn-lt"/>
              <a:cs typeface="+mn-lt"/>
            </a:endParaRPr>
          </a:p>
          <a:p>
            <a:pPr marL="0" indent="0">
              <a:buNone/>
            </a:pPr>
            <a:endParaRPr lang="en-GB">
              <a:cs typeface="Calibri"/>
            </a:endParaRPr>
          </a:p>
        </p:txBody>
      </p:sp>
      <p:sp>
        <p:nvSpPr>
          <p:cNvPr id="10" name="Oval 9">
            <a:extLst>
              <a:ext uri="{FF2B5EF4-FFF2-40B4-BE49-F238E27FC236}">
                <a16:creationId xmlns:a16="http://schemas.microsoft.com/office/drawing/2014/main" id="{545F9453-2212-5853-6FBC-6558A38E86C9}"/>
              </a:ext>
            </a:extLst>
          </p:cNvPr>
          <p:cNvSpPr/>
          <p:nvPr/>
        </p:nvSpPr>
        <p:spPr bwMode="auto">
          <a:xfrm>
            <a:off x="2160186" y="3342673"/>
            <a:ext cx="330431" cy="330431"/>
          </a:xfrm>
          <a:prstGeom prst="ellipse">
            <a:avLst/>
          </a:prstGeom>
          <a:solidFill>
            <a:schemeClr val="bg1"/>
          </a:solidFill>
          <a:ln w="25400">
            <a:solidFill>
              <a:srgbClr val="E8A6E0"/>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itchFamily="34" charset="0"/>
              </a:rPr>
              <a:t>1</a:t>
            </a:r>
          </a:p>
        </p:txBody>
      </p:sp>
      <p:sp>
        <p:nvSpPr>
          <p:cNvPr id="11" name="Rectangle 10">
            <a:extLst>
              <a:ext uri="{FF2B5EF4-FFF2-40B4-BE49-F238E27FC236}">
                <a16:creationId xmlns:a16="http://schemas.microsoft.com/office/drawing/2014/main" id="{CBDF0998-2E7B-C36C-A55C-CD969D74091B}"/>
              </a:ext>
            </a:extLst>
          </p:cNvPr>
          <p:cNvSpPr>
            <a:spLocks/>
          </p:cNvSpPr>
          <p:nvPr/>
        </p:nvSpPr>
        <p:spPr bwMode="auto">
          <a:xfrm>
            <a:off x="2623543" y="3334210"/>
            <a:ext cx="7275342"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defTabSz="491251" rtl="0" eaLnBrk="1" fontAlgn="base" latinLnBrk="0" hangingPunct="1">
              <a:lnSpc>
                <a:spcPct val="100000"/>
              </a:lnSpc>
              <a:spcBef>
                <a:spcPct val="0"/>
              </a:spcBef>
              <a:spcAft>
                <a:spcPts val="818"/>
              </a:spcAft>
              <a:buClrTx/>
              <a:buSzTx/>
              <a:buFontTx/>
              <a:buNone/>
              <a:tabLst/>
              <a:defRPr/>
            </a:pPr>
            <a:r>
              <a:rPr kumimoji="0" lang="en-US" sz="1600" b="0" i="0" u="none" strike="noStrike" kern="0" cap="none" spc="0" normalizeH="0" baseline="0" noProof="0">
                <a:ln>
                  <a:noFill/>
                </a:ln>
                <a:solidFill>
                  <a:schemeClr val="bg1"/>
                </a:solidFill>
                <a:effectLst/>
                <a:uLnTx/>
                <a:uFillTx/>
                <a:latin typeface="+mj-lt"/>
                <a:ea typeface="Segoe UI" pitchFamily="34" charset="0"/>
                <a:cs typeface="Segoe UI" pitchFamily="34" charset="0"/>
              </a:rPr>
              <a:t>Classifies harmful content into four categories</a:t>
            </a:r>
            <a:r>
              <a:rPr lang="en-US" sz="1600" kern="0">
                <a:solidFill>
                  <a:schemeClr val="bg1"/>
                </a:solidFill>
                <a:latin typeface="+mj-lt"/>
                <a:ea typeface="Segoe UI" pitchFamily="34" charset="0"/>
                <a:cs typeface="Segoe UI" pitchFamily="34" charset="0"/>
              </a:rPr>
              <a:t> via Azure OpenAI API response</a:t>
            </a:r>
            <a:endParaRPr kumimoji="0" lang="en-US" sz="1600"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69" name="Rounded Rectangle 10">
            <a:extLst>
              <a:ext uri="{FF2B5EF4-FFF2-40B4-BE49-F238E27FC236}">
                <a16:creationId xmlns:a16="http://schemas.microsoft.com/office/drawing/2014/main" id="{8CC7288F-0570-7E63-379B-DF8AA9B51B72}"/>
              </a:ext>
            </a:extLst>
          </p:cNvPr>
          <p:cNvSpPr/>
          <p:nvPr/>
        </p:nvSpPr>
        <p:spPr bwMode="auto">
          <a:xfrm>
            <a:off x="2490617" y="3906319"/>
            <a:ext cx="1456400" cy="36106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Hate</a:t>
            </a:r>
          </a:p>
        </p:txBody>
      </p:sp>
      <p:sp>
        <p:nvSpPr>
          <p:cNvPr id="70" name="Rounded Rectangle 10">
            <a:extLst>
              <a:ext uri="{FF2B5EF4-FFF2-40B4-BE49-F238E27FC236}">
                <a16:creationId xmlns:a16="http://schemas.microsoft.com/office/drawing/2014/main" id="{F01F4C54-218A-F010-AEEE-7EA5ECBA304F}"/>
              </a:ext>
            </a:extLst>
          </p:cNvPr>
          <p:cNvSpPr/>
          <p:nvPr/>
        </p:nvSpPr>
        <p:spPr bwMode="auto">
          <a:xfrm>
            <a:off x="4421663" y="3901917"/>
            <a:ext cx="1456400" cy="383129"/>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b="1" noProof="0">
                <a:solidFill>
                  <a:srgbClr val="000000"/>
                </a:solidFill>
                <a:latin typeface="Segoe UI"/>
                <a:ea typeface="Segoe UI" pitchFamily="34" charset="0"/>
                <a:cs typeface="Segoe UI" pitchFamily="34" charset="0"/>
              </a:rPr>
              <a:t>Sexual</a:t>
            </a:r>
            <a:endPar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1" name="Rounded Rectangle 10">
            <a:extLst>
              <a:ext uri="{FF2B5EF4-FFF2-40B4-BE49-F238E27FC236}">
                <a16:creationId xmlns:a16="http://schemas.microsoft.com/office/drawing/2014/main" id="{6781EBD1-6973-0659-660E-2CCAE0092AA2}"/>
              </a:ext>
            </a:extLst>
          </p:cNvPr>
          <p:cNvSpPr/>
          <p:nvPr/>
        </p:nvSpPr>
        <p:spPr bwMode="auto">
          <a:xfrm>
            <a:off x="6352709" y="3906062"/>
            <a:ext cx="1457923" cy="378984"/>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b="1" noProof="0">
                <a:solidFill>
                  <a:srgbClr val="000000"/>
                </a:solidFill>
                <a:latin typeface="Segoe UI"/>
                <a:ea typeface="Segoe UI" pitchFamily="34" charset="0"/>
                <a:cs typeface="Segoe UI" pitchFamily="34" charset="0"/>
              </a:rPr>
              <a:t>Violence</a:t>
            </a:r>
            <a:endPar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2" name="Rounded Rectangle 10">
            <a:extLst>
              <a:ext uri="{FF2B5EF4-FFF2-40B4-BE49-F238E27FC236}">
                <a16:creationId xmlns:a16="http://schemas.microsoft.com/office/drawing/2014/main" id="{64E119DD-5D7C-FF25-2BD1-B84EF2E2DBC7}"/>
              </a:ext>
            </a:extLst>
          </p:cNvPr>
          <p:cNvSpPr/>
          <p:nvPr/>
        </p:nvSpPr>
        <p:spPr bwMode="auto">
          <a:xfrm>
            <a:off x="8285278" y="3901930"/>
            <a:ext cx="1456401" cy="38971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b="1" noProof="0">
                <a:solidFill>
                  <a:srgbClr val="000000"/>
                </a:solidFill>
                <a:latin typeface="Segoe UI"/>
                <a:ea typeface="Segoe UI" pitchFamily="34" charset="0"/>
                <a:cs typeface="Segoe UI" pitchFamily="34" charset="0"/>
              </a:rPr>
              <a:t>Self-harm</a:t>
            </a:r>
            <a:endPar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4" name="Rectangle: Rounded Corners 4">
            <a:extLst>
              <a:ext uri="{FF2B5EF4-FFF2-40B4-BE49-F238E27FC236}">
                <a16:creationId xmlns:a16="http://schemas.microsoft.com/office/drawing/2014/main" id="{8EAC8A29-C474-A258-8B9F-0B45F2631069}"/>
              </a:ext>
              <a:ext uri="{C183D7F6-B498-43B3-948B-1728B52AA6E4}">
                <adec:decorative xmlns:adec="http://schemas.microsoft.com/office/drawing/2017/decorative" val="1"/>
              </a:ext>
            </a:extLst>
          </p:cNvPr>
          <p:cNvSpPr/>
          <p:nvPr/>
        </p:nvSpPr>
        <p:spPr bwMode="auto">
          <a:xfrm>
            <a:off x="2005017" y="4649923"/>
            <a:ext cx="8250937" cy="1340121"/>
          </a:xfrm>
          <a:prstGeom prst="round2SameRect">
            <a:avLst>
              <a:gd name="adj1" fmla="val 0"/>
              <a:gd name="adj2" fmla="val 3933"/>
            </a:avLst>
          </a:prstGeom>
          <a:solidFill>
            <a:schemeClr val="accent6">
              <a:lumMod val="10000"/>
            </a:schemeClr>
          </a:solidFill>
          <a:ln w="12700" cap="flat" cmpd="sng" algn="ctr">
            <a:no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2743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9" name="Oval 88">
            <a:extLst>
              <a:ext uri="{FF2B5EF4-FFF2-40B4-BE49-F238E27FC236}">
                <a16:creationId xmlns:a16="http://schemas.microsoft.com/office/drawing/2014/main" id="{F8C8E83B-72F6-EA46-E903-C7E212C961D0}"/>
              </a:ext>
            </a:extLst>
          </p:cNvPr>
          <p:cNvSpPr/>
          <p:nvPr/>
        </p:nvSpPr>
        <p:spPr bwMode="auto">
          <a:xfrm>
            <a:off x="2160185" y="4728936"/>
            <a:ext cx="330431" cy="330431"/>
          </a:xfrm>
          <a:prstGeom prst="ellipse">
            <a:avLst/>
          </a:prstGeom>
          <a:solidFill>
            <a:schemeClr val="bg1"/>
          </a:solidFill>
          <a:ln w="25400">
            <a:solidFill>
              <a:srgbClr val="E8A6E0"/>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Segoe UI" pitchFamily="34" charset="0"/>
              </a:rPr>
              <a:t>2</a:t>
            </a:r>
          </a:p>
        </p:txBody>
      </p:sp>
      <p:sp>
        <p:nvSpPr>
          <p:cNvPr id="75" name="Rectangle 74">
            <a:extLst>
              <a:ext uri="{FF2B5EF4-FFF2-40B4-BE49-F238E27FC236}">
                <a16:creationId xmlns:a16="http://schemas.microsoft.com/office/drawing/2014/main" id="{CFD41BE7-7177-675F-7E35-AF57C7C7E19B}"/>
              </a:ext>
            </a:extLst>
          </p:cNvPr>
          <p:cNvSpPr>
            <a:spLocks/>
          </p:cNvSpPr>
          <p:nvPr/>
        </p:nvSpPr>
        <p:spPr bwMode="auto">
          <a:xfrm>
            <a:off x="2623543" y="4753907"/>
            <a:ext cx="5559321"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defTabSz="491251" rtl="0" eaLnBrk="1" fontAlgn="base" latinLnBrk="0" hangingPunct="1">
              <a:lnSpc>
                <a:spcPct val="100000"/>
              </a:lnSpc>
              <a:spcBef>
                <a:spcPct val="0"/>
              </a:spcBef>
              <a:spcAft>
                <a:spcPts val="818"/>
              </a:spcAft>
              <a:buClrTx/>
              <a:buSzTx/>
              <a:buFontTx/>
              <a:buNone/>
              <a:tabLst/>
              <a:defRPr/>
            </a:pPr>
            <a:r>
              <a:rPr kumimoji="0" lang="en-US" sz="1600" b="0" i="0" u="none" strike="noStrike" kern="0" cap="none" spc="0" normalizeH="0" baseline="0" noProof="0">
                <a:ln>
                  <a:noFill/>
                </a:ln>
                <a:solidFill>
                  <a:schemeClr val="bg1"/>
                </a:solidFill>
                <a:effectLst/>
                <a:uLnTx/>
                <a:uFillTx/>
                <a:latin typeface="+mj-lt"/>
                <a:ea typeface="Segoe UI" pitchFamily="34" charset="0"/>
                <a:cs typeface="Segoe UI" pitchFamily="34" charset="0"/>
              </a:rPr>
              <a:t>Returns a severity level score for each category from 0 to 6</a:t>
            </a:r>
            <a:endParaRPr kumimoji="0" lang="en-US" sz="1600" b="1" i="0" u="none" strike="noStrike" kern="0" cap="none" spc="0" normalizeH="0" baseline="0" noProof="0">
              <a:ln>
                <a:noFill/>
              </a:ln>
              <a:solidFill>
                <a:schemeClr val="bg1"/>
              </a:solidFill>
              <a:effectLst/>
              <a:uLnTx/>
              <a:uFillTx/>
              <a:latin typeface="+mj-lt"/>
              <a:ea typeface="Segoe UI" pitchFamily="34" charset="0"/>
              <a:cs typeface="Segoe UI" pitchFamily="34" charset="0"/>
            </a:endParaRPr>
          </a:p>
        </p:txBody>
      </p:sp>
      <p:sp>
        <p:nvSpPr>
          <p:cNvPr id="76" name="Rounded Rectangle 10">
            <a:extLst>
              <a:ext uri="{FF2B5EF4-FFF2-40B4-BE49-F238E27FC236}">
                <a16:creationId xmlns:a16="http://schemas.microsoft.com/office/drawing/2014/main" id="{A23E2E01-85BC-9B66-9E8A-0A8FD609A85B}"/>
              </a:ext>
            </a:extLst>
          </p:cNvPr>
          <p:cNvSpPr/>
          <p:nvPr/>
        </p:nvSpPr>
        <p:spPr bwMode="auto">
          <a:xfrm>
            <a:off x="2490616" y="5323541"/>
            <a:ext cx="1456400" cy="36106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2</a:t>
            </a:r>
          </a:p>
        </p:txBody>
      </p:sp>
      <p:sp>
        <p:nvSpPr>
          <p:cNvPr id="77" name="Rounded Rectangle 10">
            <a:extLst>
              <a:ext uri="{FF2B5EF4-FFF2-40B4-BE49-F238E27FC236}">
                <a16:creationId xmlns:a16="http://schemas.microsoft.com/office/drawing/2014/main" id="{2A400948-4B54-7766-33D0-40F3C882FA87}"/>
              </a:ext>
            </a:extLst>
          </p:cNvPr>
          <p:cNvSpPr/>
          <p:nvPr/>
        </p:nvSpPr>
        <p:spPr bwMode="auto">
          <a:xfrm>
            <a:off x="4421663" y="5328883"/>
            <a:ext cx="1456400" cy="383129"/>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b="1" noProof="0">
                <a:solidFill>
                  <a:srgbClr val="000000"/>
                </a:solidFill>
                <a:latin typeface="Segoe UI"/>
                <a:ea typeface="Segoe UI" pitchFamily="34" charset="0"/>
                <a:cs typeface="Segoe UI" pitchFamily="34" charset="0"/>
              </a:rPr>
              <a:t>0</a:t>
            </a:r>
            <a:endPar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8" name="Rounded Rectangle 10">
            <a:extLst>
              <a:ext uri="{FF2B5EF4-FFF2-40B4-BE49-F238E27FC236}">
                <a16:creationId xmlns:a16="http://schemas.microsoft.com/office/drawing/2014/main" id="{01A91913-A4F0-0870-E7F9-DA902EC3EA0F}"/>
              </a:ext>
            </a:extLst>
          </p:cNvPr>
          <p:cNvSpPr/>
          <p:nvPr/>
        </p:nvSpPr>
        <p:spPr bwMode="auto">
          <a:xfrm>
            <a:off x="6352709" y="5339915"/>
            <a:ext cx="1457923" cy="36106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b="1" noProof="0">
                <a:solidFill>
                  <a:srgbClr val="000000"/>
                </a:solidFill>
                <a:latin typeface="Segoe UI"/>
                <a:ea typeface="Segoe UI" pitchFamily="34" charset="0"/>
                <a:cs typeface="Segoe UI" pitchFamily="34" charset="0"/>
              </a:rPr>
              <a:t>4</a:t>
            </a:r>
            <a:endPar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9" name="Rounded Rectangle 10">
            <a:extLst>
              <a:ext uri="{FF2B5EF4-FFF2-40B4-BE49-F238E27FC236}">
                <a16:creationId xmlns:a16="http://schemas.microsoft.com/office/drawing/2014/main" id="{B5F8FB6F-C235-3C9C-22AE-0A3D955539AE}"/>
              </a:ext>
            </a:extLst>
          </p:cNvPr>
          <p:cNvSpPr/>
          <p:nvPr/>
        </p:nvSpPr>
        <p:spPr bwMode="auto">
          <a:xfrm>
            <a:off x="8286649" y="5323541"/>
            <a:ext cx="1456401" cy="39769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b="1">
                <a:solidFill>
                  <a:srgbClr val="000000"/>
                </a:solidFill>
                <a:latin typeface="Segoe UI"/>
                <a:ea typeface="Segoe UI" pitchFamily="34" charset="0"/>
                <a:cs typeface="Segoe UI" pitchFamily="34" charset="0"/>
              </a:rPr>
              <a:t>6</a:t>
            </a:r>
            <a:endPar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7525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42" presetClass="path" presetSubtype="0" decel="100000" fill="hold" grpId="1" nodeType="withEffect">
                                  <p:stCondLst>
                                    <p:cond delay="0"/>
                                  </p:stCondLst>
                                  <p:childTnLst>
                                    <p:animMotion origin="layout" path="M -2.29167E-6 -3.33333E-6 L -2.29167E-6 0.01806 " pathEditMode="relative" rAng="0" ptsTypes="AA">
                                      <p:cBhvr>
                                        <p:cTn id="9" dur="500" spd="-100000" fill="hold"/>
                                        <p:tgtEl>
                                          <p:spTgt spid="69"/>
                                        </p:tgtEl>
                                        <p:attrNameLst>
                                          <p:attrName>ppt_x</p:attrName>
                                          <p:attrName>ppt_y</p:attrName>
                                        </p:attrNameLst>
                                      </p:cBhvr>
                                      <p:rCtr x="0" y="903"/>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42" presetClass="path" presetSubtype="0" decel="100000" fill="hold" grpId="1" nodeType="withEffect">
                                  <p:stCondLst>
                                    <p:cond delay="0"/>
                                  </p:stCondLst>
                                  <p:childTnLst>
                                    <p:animMotion origin="layout" path="M 4.16667E-6 7.40741E-7 L 4.16667E-6 0.01805 " pathEditMode="relative" rAng="0" ptsTypes="AA">
                                      <p:cBhvr>
                                        <p:cTn id="15" dur="500" spd="-100000" fill="hold"/>
                                        <p:tgtEl>
                                          <p:spTgt spid="70"/>
                                        </p:tgtEl>
                                        <p:attrNameLst>
                                          <p:attrName>ppt_x</p:attrName>
                                          <p:attrName>ppt_y</p:attrName>
                                        </p:attrNameLst>
                                      </p:cBhvr>
                                      <p:rCtr x="0" y="903"/>
                                    </p:animMotion>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childTnLst>
                                </p:cTn>
                              </p:par>
                              <p:par>
                                <p:cTn id="20" presetID="42" presetClass="path" presetSubtype="0" decel="100000" fill="hold" grpId="1" nodeType="withEffect">
                                  <p:stCondLst>
                                    <p:cond delay="0"/>
                                  </p:stCondLst>
                                  <p:childTnLst>
                                    <p:animMotion origin="layout" path="M 6.25E-7 -2.22222E-6 L 6.25E-7 0.01806 " pathEditMode="relative" rAng="0" ptsTypes="AA">
                                      <p:cBhvr>
                                        <p:cTn id="21" dur="500" spd="-100000" fill="hold"/>
                                        <p:tgtEl>
                                          <p:spTgt spid="71"/>
                                        </p:tgtEl>
                                        <p:attrNameLst>
                                          <p:attrName>ppt_x</p:attrName>
                                          <p:attrName>ppt_y</p:attrName>
                                        </p:attrNameLst>
                                      </p:cBhvr>
                                      <p:rCtr x="0" y="903"/>
                                    </p:animMotion>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42" presetClass="path" presetSubtype="0" decel="100000" fill="hold" grpId="1" nodeType="withEffect">
                                  <p:stCondLst>
                                    <p:cond delay="0"/>
                                  </p:stCondLst>
                                  <p:childTnLst>
                                    <p:animMotion origin="layout" path="M -2.70833E-6 -2.22222E-6 L -2.70833E-6 0.01806 " pathEditMode="relative" rAng="0" ptsTypes="AA">
                                      <p:cBhvr>
                                        <p:cTn id="27" dur="500" spd="-100000" fill="hold"/>
                                        <p:tgtEl>
                                          <p:spTgt spid="72"/>
                                        </p:tgtEl>
                                        <p:attrNameLst>
                                          <p:attrName>ppt_x</p:attrName>
                                          <p:attrName>ppt_y</p:attrName>
                                        </p:attrNameLst>
                                      </p:cBhvr>
                                      <p:rCtr x="0" y="903"/>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500"/>
                                        <p:tgtEl>
                                          <p:spTgt spid="76"/>
                                        </p:tgtEl>
                                      </p:cBhvr>
                                    </p:animEffect>
                                  </p:childTnLst>
                                </p:cTn>
                              </p:par>
                              <p:par>
                                <p:cTn id="32" presetID="42" presetClass="path" presetSubtype="0" decel="100000" fill="hold" grpId="1" nodeType="withEffect">
                                  <p:stCondLst>
                                    <p:cond delay="0"/>
                                  </p:stCondLst>
                                  <p:childTnLst>
                                    <p:animMotion origin="layout" path="M -2.29167E-6 3.7037E-6 L -2.29167E-6 0.01805 " pathEditMode="relative" rAng="0" ptsTypes="AA">
                                      <p:cBhvr>
                                        <p:cTn id="33" dur="500" spd="-100000" fill="hold"/>
                                        <p:tgtEl>
                                          <p:spTgt spid="76"/>
                                        </p:tgtEl>
                                        <p:attrNameLst>
                                          <p:attrName>ppt_x</p:attrName>
                                          <p:attrName>ppt_y</p:attrName>
                                        </p:attrNameLst>
                                      </p:cBhvr>
                                      <p:rCtr x="0" y="903"/>
                                    </p:animMotion>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par>
                                <p:cTn id="38" presetID="42" presetClass="path" presetSubtype="0" decel="100000" fill="hold" grpId="1" nodeType="withEffect">
                                  <p:stCondLst>
                                    <p:cond delay="0"/>
                                  </p:stCondLst>
                                  <p:childTnLst>
                                    <p:animMotion origin="layout" path="M 4.16667E-6 -1.11111E-6 L 4.16667E-6 0.01806 " pathEditMode="relative" rAng="0" ptsTypes="AA">
                                      <p:cBhvr>
                                        <p:cTn id="39" dur="500" spd="-100000" fill="hold"/>
                                        <p:tgtEl>
                                          <p:spTgt spid="77"/>
                                        </p:tgtEl>
                                        <p:attrNameLst>
                                          <p:attrName>ppt_x</p:attrName>
                                          <p:attrName>ppt_y</p:attrName>
                                        </p:attrNameLst>
                                      </p:cBhvr>
                                      <p:rCtr x="0" y="903"/>
                                    </p:animMotion>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42" presetClass="path" presetSubtype="0" decel="100000" fill="hold" grpId="1" nodeType="withEffect">
                                  <p:stCondLst>
                                    <p:cond delay="0"/>
                                  </p:stCondLst>
                                  <p:childTnLst>
                                    <p:animMotion origin="layout" path="M 6.25E-7 -1.11111E-6 L 6.25E-7 0.01806 " pathEditMode="relative" rAng="0" ptsTypes="AA">
                                      <p:cBhvr>
                                        <p:cTn id="45" dur="500" spd="-100000" fill="hold"/>
                                        <p:tgtEl>
                                          <p:spTgt spid="78"/>
                                        </p:tgtEl>
                                        <p:attrNameLst>
                                          <p:attrName>ppt_x</p:attrName>
                                          <p:attrName>ppt_y</p:attrName>
                                        </p:attrNameLst>
                                      </p:cBhvr>
                                      <p:rCtr x="0" y="903"/>
                                    </p:animMotion>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42" presetClass="path" presetSubtype="0" decel="100000" fill="hold" grpId="1" nodeType="withEffect">
                                  <p:stCondLst>
                                    <p:cond delay="0"/>
                                  </p:stCondLst>
                                  <p:childTnLst>
                                    <p:animMotion origin="layout" path="M -2.91667E-6 3.7037E-6 L -2.91667E-6 0.01805 " pathEditMode="relative" rAng="0" ptsTypes="AA">
                                      <p:cBhvr>
                                        <p:cTn id="51" dur="500" spd="-100000" fill="hold"/>
                                        <p:tgtEl>
                                          <p:spTgt spid="7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9" grpId="1" animBg="1"/>
      <p:bldP spid="70" grpId="0" animBg="1"/>
      <p:bldP spid="70" grpId="1" animBg="1"/>
      <p:bldP spid="71" grpId="0" animBg="1"/>
      <p:bldP spid="71" grpId="1" animBg="1"/>
      <p:bldP spid="72" grpId="0" animBg="1"/>
      <p:bldP spid="72" grpId="1" animBg="1"/>
      <p:bldP spid="76" grpId="0" animBg="1"/>
      <p:bldP spid="76" grpId="1" animBg="1"/>
      <p:bldP spid="77" grpId="0" animBg="1"/>
      <p:bldP spid="77" grpId="1" animBg="1"/>
      <p:bldP spid="78" grpId="0" animBg="1"/>
      <p:bldP spid="78" grpId="1" animBg="1"/>
      <p:bldP spid="79" grpId="0" animBg="1"/>
      <p:bldP spid="79"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34D4BC-3717-14E7-3376-342901B00622}"/>
              </a:ext>
            </a:extLst>
          </p:cNvPr>
          <p:cNvSpPr>
            <a:spLocks noGrp="1"/>
          </p:cNvSpPr>
          <p:nvPr>
            <p:ph type="title"/>
          </p:nvPr>
        </p:nvSpPr>
        <p:spPr>
          <a:xfrm>
            <a:off x="588263" y="457200"/>
            <a:ext cx="11018520" cy="984885"/>
          </a:xfrm>
        </p:spPr>
        <p:txBody>
          <a:bodyPr/>
          <a:lstStyle/>
          <a:p>
            <a:pPr algn="ctr"/>
            <a:r>
              <a:rPr lang="en-US"/>
              <a:t>Configurable Azure </a:t>
            </a:r>
            <a:r>
              <a:rPr lang="en-US" err="1"/>
              <a:t>OpenAI</a:t>
            </a:r>
            <a:r>
              <a:rPr lang="en-US"/>
              <a:t> </a:t>
            </a:r>
            <a:br>
              <a:rPr lang="en-US"/>
            </a:br>
            <a:r>
              <a:rPr lang="en-US" sz="2800">
                <a:solidFill>
                  <a:srgbClr val="CAA5DA"/>
                </a:solidFill>
              </a:rPr>
              <a:t>Content Filters</a:t>
            </a:r>
            <a:endParaRPr lang="en-US">
              <a:solidFill>
                <a:srgbClr val="CAA5DA"/>
              </a:solidFill>
            </a:endParaRPr>
          </a:p>
        </p:txBody>
      </p:sp>
      <p:graphicFrame>
        <p:nvGraphicFramePr>
          <p:cNvPr id="11" name="Table 10">
            <a:extLst>
              <a:ext uri="{FF2B5EF4-FFF2-40B4-BE49-F238E27FC236}">
                <a16:creationId xmlns:a16="http://schemas.microsoft.com/office/drawing/2014/main" id="{43F8E5B1-8CD7-2B08-F0AC-B06E1CF96B71}"/>
              </a:ext>
            </a:extLst>
          </p:cNvPr>
          <p:cNvGraphicFramePr>
            <a:graphicFrameLocks noGrp="1"/>
          </p:cNvGraphicFramePr>
          <p:nvPr>
            <p:extLst>
              <p:ext uri="{D42A27DB-BD31-4B8C-83A1-F6EECF244321}">
                <p14:modId xmlns:p14="http://schemas.microsoft.com/office/powerpoint/2010/main" val="975944984"/>
              </p:ext>
            </p:extLst>
          </p:nvPr>
        </p:nvGraphicFramePr>
        <p:xfrm>
          <a:off x="333230" y="1906567"/>
          <a:ext cx="5622727" cy="3593002"/>
        </p:xfrm>
        <a:graphic>
          <a:graphicData uri="http://schemas.openxmlformats.org/drawingml/2006/table">
            <a:tbl>
              <a:tblPr firstRow="1" bandRow="1">
                <a:tableStyleId>{5C22544A-7EE6-4342-B048-85BDC9FD1C3A}</a:tableStyleId>
              </a:tblPr>
              <a:tblGrid>
                <a:gridCol w="877732">
                  <a:extLst>
                    <a:ext uri="{9D8B030D-6E8A-4147-A177-3AD203B41FA5}">
                      <a16:colId xmlns:a16="http://schemas.microsoft.com/office/drawing/2014/main" val="1602449345"/>
                    </a:ext>
                  </a:extLst>
                </a:gridCol>
                <a:gridCol w="939114">
                  <a:extLst>
                    <a:ext uri="{9D8B030D-6E8A-4147-A177-3AD203B41FA5}">
                      <a16:colId xmlns:a16="http://schemas.microsoft.com/office/drawing/2014/main" val="646995357"/>
                    </a:ext>
                  </a:extLst>
                </a:gridCol>
                <a:gridCol w="1050324">
                  <a:extLst>
                    <a:ext uri="{9D8B030D-6E8A-4147-A177-3AD203B41FA5}">
                      <a16:colId xmlns:a16="http://schemas.microsoft.com/office/drawing/2014/main" val="4123687808"/>
                    </a:ext>
                  </a:extLst>
                </a:gridCol>
                <a:gridCol w="2755557">
                  <a:extLst>
                    <a:ext uri="{9D8B030D-6E8A-4147-A177-3AD203B41FA5}">
                      <a16:colId xmlns:a16="http://schemas.microsoft.com/office/drawing/2014/main" val="743209053"/>
                    </a:ext>
                  </a:extLst>
                </a:gridCol>
              </a:tblGrid>
              <a:tr h="571162">
                <a:tc>
                  <a:txBody>
                    <a:bodyPr/>
                    <a:lstStyle/>
                    <a:p>
                      <a:pPr algn="l" fontAlgn="t"/>
                      <a:r>
                        <a:rPr lang="en-GB" sz="1200">
                          <a:solidFill>
                            <a:schemeClr val="bg1"/>
                          </a:solidFill>
                          <a:effectLst/>
                          <a:latin typeface="+mj-lt"/>
                        </a:rPr>
                        <a:t>Severity </a:t>
                      </a:r>
                    </a:p>
                  </a:txBody>
                  <a:tcPr anchor="ctr">
                    <a:lnB w="38100" cmpd="sng">
                      <a:noFill/>
                    </a:lnB>
                    <a:solidFill>
                      <a:schemeClr val="tx1"/>
                    </a:solidFill>
                  </a:tcPr>
                </a:tc>
                <a:tc>
                  <a:txBody>
                    <a:bodyPr/>
                    <a:lstStyle/>
                    <a:p>
                      <a:pPr algn="l" fontAlgn="t"/>
                      <a:r>
                        <a:rPr lang="en-GB" sz="1200">
                          <a:solidFill>
                            <a:schemeClr val="bg1"/>
                          </a:solidFill>
                          <a:effectLst/>
                          <a:latin typeface="+mj-lt"/>
                        </a:rPr>
                        <a:t>Config for prompts </a:t>
                      </a:r>
                    </a:p>
                  </a:txBody>
                  <a:tcPr anchor="ctr">
                    <a:lnB w="38100" cmpd="sng">
                      <a:noFill/>
                    </a:lnB>
                    <a:solidFill>
                      <a:schemeClr val="tx1"/>
                    </a:solidFill>
                  </a:tcPr>
                </a:tc>
                <a:tc>
                  <a:txBody>
                    <a:bodyPr/>
                    <a:lstStyle/>
                    <a:p>
                      <a:pPr algn="l" fontAlgn="t"/>
                      <a:r>
                        <a:rPr lang="en-GB" sz="1200">
                          <a:solidFill>
                            <a:schemeClr val="bg1"/>
                          </a:solidFill>
                          <a:effectLst/>
                          <a:latin typeface="+mj-lt"/>
                        </a:rPr>
                        <a:t>Config for completions</a:t>
                      </a:r>
                    </a:p>
                  </a:txBody>
                  <a:tcPr anchor="ctr">
                    <a:lnB w="38100" cmpd="sng">
                      <a:noFill/>
                    </a:lnB>
                    <a:solidFill>
                      <a:schemeClr val="tx1"/>
                    </a:solidFill>
                  </a:tcPr>
                </a:tc>
                <a:tc>
                  <a:txBody>
                    <a:bodyPr/>
                    <a:lstStyle/>
                    <a:p>
                      <a:pPr algn="l" fontAlgn="t"/>
                      <a:r>
                        <a:rPr lang="en-GB" sz="1200">
                          <a:solidFill>
                            <a:schemeClr val="bg1"/>
                          </a:solidFill>
                          <a:effectLst/>
                          <a:latin typeface="+mj-lt"/>
                        </a:rPr>
                        <a:t>Description </a:t>
                      </a:r>
                    </a:p>
                  </a:txBody>
                  <a:tcPr anchor="ctr">
                    <a:lnB w="38100" cmpd="sng">
                      <a:noFill/>
                    </a:lnB>
                    <a:solidFill>
                      <a:schemeClr val="tx1"/>
                    </a:solidFill>
                  </a:tcPr>
                </a:tc>
                <a:extLst>
                  <a:ext uri="{0D108BD9-81ED-4DB2-BD59-A6C34878D82A}">
                    <a16:rowId xmlns:a16="http://schemas.microsoft.com/office/drawing/2014/main" val="248324201"/>
                  </a:ext>
                </a:extLst>
              </a:tr>
              <a:tr h="1011102">
                <a:tc>
                  <a:txBody>
                    <a:bodyPr/>
                    <a:lstStyle/>
                    <a:p>
                      <a:pPr fontAlgn="t"/>
                      <a:r>
                        <a:rPr lang="en-GB" sz="1400">
                          <a:solidFill>
                            <a:schemeClr val="bg1"/>
                          </a:solidFill>
                          <a:effectLst/>
                        </a:rPr>
                        <a:t>Low, Medium, High </a:t>
                      </a:r>
                    </a:p>
                  </a:txBody>
                  <a:tcPr anchor="ctr">
                    <a:lnL w="12700" cmpd="sng">
                      <a:noFill/>
                    </a:lnL>
                    <a:lnR w="12700" cmpd="sng">
                      <a:noFill/>
                    </a:lnR>
                    <a:lnT w="38100" cmpd="sng">
                      <a:noFill/>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fontAlgn="t"/>
                      <a:r>
                        <a:rPr lang="en-GB" sz="1400">
                          <a:solidFill>
                            <a:schemeClr val="bg1"/>
                          </a:solidFill>
                          <a:effectLst/>
                        </a:rPr>
                        <a:t>Yes </a:t>
                      </a:r>
                    </a:p>
                  </a:txBody>
                  <a:tcPr anchor="ctr">
                    <a:lnL w="12700" cmpd="sng">
                      <a:noFill/>
                    </a:lnL>
                    <a:lnR w="12700" cmpd="sng">
                      <a:noFill/>
                    </a:lnR>
                    <a:lnT w="38100" cmpd="sng">
                      <a:noFill/>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algn="ctr" fontAlgn="t"/>
                      <a:r>
                        <a:rPr lang="en-GB" sz="1400">
                          <a:solidFill>
                            <a:schemeClr val="bg1"/>
                          </a:solidFill>
                          <a:effectLst/>
                        </a:rPr>
                        <a:t>Yes </a:t>
                      </a:r>
                    </a:p>
                  </a:txBody>
                  <a:tcPr anchor="ctr">
                    <a:lnL w="12700" cmpd="sng">
                      <a:noFill/>
                    </a:lnL>
                    <a:lnR w="12700" cmpd="sng">
                      <a:noFill/>
                    </a:lnR>
                    <a:lnT w="38100" cmpd="sng">
                      <a:noFill/>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tc>
                  <a:txBody>
                    <a:bodyPr/>
                    <a:lstStyle/>
                    <a:p>
                      <a:pPr fontAlgn="t"/>
                      <a:r>
                        <a:rPr lang="en-GB" sz="1400">
                          <a:solidFill>
                            <a:schemeClr val="bg1"/>
                          </a:solidFill>
                          <a:effectLst/>
                        </a:rPr>
                        <a:t>Strictest filtering configuration. Content detected at severity levels low, medium and high </a:t>
                      </a:r>
                      <a:br>
                        <a:rPr lang="en-GB" sz="1400">
                          <a:solidFill>
                            <a:schemeClr val="bg1"/>
                          </a:solidFill>
                          <a:effectLst/>
                        </a:rPr>
                      </a:br>
                      <a:r>
                        <a:rPr lang="en-GB" sz="1400">
                          <a:solidFill>
                            <a:schemeClr val="bg1"/>
                          </a:solidFill>
                          <a:effectLst/>
                        </a:rPr>
                        <a:t>is filtered. </a:t>
                      </a:r>
                    </a:p>
                  </a:txBody>
                  <a:tcPr anchor="ctr">
                    <a:lnL w="12700" cmpd="sng">
                      <a:noFill/>
                    </a:lnL>
                    <a:lnR w="12700" cmpd="sng">
                      <a:noFill/>
                    </a:lnR>
                    <a:lnT w="38100" cmpd="sng">
                      <a:noFill/>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4035792632"/>
                  </a:ext>
                </a:extLst>
              </a:tr>
              <a:tr h="1011102">
                <a:tc>
                  <a:txBody>
                    <a:bodyPr/>
                    <a:lstStyle/>
                    <a:p>
                      <a:pPr fontAlgn="t"/>
                      <a:r>
                        <a:rPr lang="en-GB" sz="1400">
                          <a:solidFill>
                            <a:schemeClr val="bg1"/>
                          </a:solidFill>
                          <a:effectLst/>
                        </a:rPr>
                        <a:t>Medium, High </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ctr" fontAlgn="t"/>
                      <a:r>
                        <a:rPr lang="en-GB" sz="1400">
                          <a:solidFill>
                            <a:schemeClr val="bg1"/>
                          </a:solidFill>
                          <a:effectLst/>
                        </a:rPr>
                        <a:t>Yes </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algn="ctr" fontAlgn="t"/>
                      <a:r>
                        <a:rPr lang="en-GB" sz="1400">
                          <a:solidFill>
                            <a:schemeClr val="bg1"/>
                          </a:solidFill>
                          <a:effectLst/>
                        </a:rPr>
                        <a:t>Yes </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p>
                      <a:pPr fontAlgn="t"/>
                      <a:r>
                        <a:rPr lang="en-GB" sz="1400">
                          <a:solidFill>
                            <a:schemeClr val="bg1"/>
                          </a:solidFill>
                          <a:effectLst/>
                        </a:rPr>
                        <a:t>Default setting. Content detected at severity level low passes the filters, content at medium and high is filtered. </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ap="flat" cmpd="sng" algn="ctr">
                      <a:solidFill>
                        <a:srgbClr val="2D3D47"/>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2123943994"/>
                  </a:ext>
                </a:extLst>
              </a:tr>
              <a:tr h="999636">
                <a:tc>
                  <a:txBody>
                    <a:bodyPr/>
                    <a:lstStyle/>
                    <a:p>
                      <a:pPr fontAlgn="t"/>
                      <a:r>
                        <a:rPr lang="en-GB" sz="1400">
                          <a:solidFill>
                            <a:schemeClr val="bg1"/>
                          </a:solidFill>
                          <a:effectLst/>
                        </a:rPr>
                        <a:t>High </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lumOff val="10000"/>
                      </a:schemeClr>
                    </a:solidFill>
                  </a:tcPr>
                </a:tc>
                <a:tc>
                  <a:txBody>
                    <a:bodyPr/>
                    <a:lstStyle/>
                    <a:p>
                      <a:pPr algn="ctr" fontAlgn="t"/>
                      <a:r>
                        <a:rPr lang="en-GB" sz="1400">
                          <a:solidFill>
                            <a:schemeClr val="bg1"/>
                          </a:solidFill>
                          <a:effectLst/>
                        </a:rPr>
                        <a:t>No</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lumOff val="10000"/>
                      </a:schemeClr>
                    </a:solidFill>
                  </a:tcPr>
                </a:tc>
                <a:tc>
                  <a:txBody>
                    <a:bodyPr/>
                    <a:lstStyle/>
                    <a:p>
                      <a:pPr algn="ctr" fontAlgn="t"/>
                      <a:r>
                        <a:rPr lang="en-GB" sz="1400">
                          <a:solidFill>
                            <a:schemeClr val="bg1"/>
                          </a:solidFill>
                          <a:effectLst/>
                        </a:rPr>
                        <a:t>No</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lumOff val="10000"/>
                      </a:schemeClr>
                    </a:solidFill>
                  </a:tcPr>
                </a:tc>
                <a:tc>
                  <a:txBody>
                    <a:bodyPr/>
                    <a:lstStyle/>
                    <a:p>
                      <a:pPr fontAlgn="t"/>
                      <a:r>
                        <a:rPr lang="en-GB" sz="1400">
                          <a:solidFill>
                            <a:schemeClr val="bg1"/>
                          </a:solidFill>
                          <a:effectLst/>
                        </a:rPr>
                        <a:t>Content detected at severity levels low and medium passes the content filters. Only content at severity level high is filtered. </a:t>
                      </a:r>
                    </a:p>
                  </a:txBody>
                  <a:tcPr anchor="ctr">
                    <a:lnL w="12700" cmpd="sng">
                      <a:noFill/>
                    </a:lnL>
                    <a:lnR w="12700" cmpd="sng">
                      <a:noFill/>
                    </a:lnR>
                    <a:lnT w="12700" cap="flat" cmpd="sng" algn="ctr">
                      <a:solidFill>
                        <a:srgbClr val="2D3D47"/>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lumMod val="90000"/>
                        <a:lumOff val="10000"/>
                      </a:schemeClr>
                    </a:solidFill>
                  </a:tcPr>
                </a:tc>
                <a:extLst>
                  <a:ext uri="{0D108BD9-81ED-4DB2-BD59-A6C34878D82A}">
                    <a16:rowId xmlns:a16="http://schemas.microsoft.com/office/drawing/2014/main" val="1753401402"/>
                  </a:ext>
                </a:extLst>
              </a:tr>
            </a:tbl>
          </a:graphicData>
        </a:graphic>
      </p:graphicFrame>
      <p:pic>
        <p:nvPicPr>
          <p:cNvPr id="8" name="Picture 8" descr="GIF of setting severity levels UI">
            <a:extLst>
              <a:ext uri="{FF2B5EF4-FFF2-40B4-BE49-F238E27FC236}">
                <a16:creationId xmlns:a16="http://schemas.microsoft.com/office/drawing/2014/main" id="{36CE91C3-0BF8-69AA-39C9-CAF42ACFDA9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906567"/>
            <a:ext cx="5762769" cy="2890989"/>
          </a:xfrm>
          <a:prstGeom prst="rect">
            <a:avLst/>
          </a:prstGeom>
        </p:spPr>
      </p:pic>
    </p:spTree>
    <p:extLst>
      <p:ext uri="{BB962C8B-B14F-4D97-AF65-F5344CB8AC3E}">
        <p14:creationId xmlns:p14="http://schemas.microsoft.com/office/powerpoint/2010/main" val="79515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25E-6 0 L -1.25E-6 0.03542 " pathEditMode="relative" rAng="0" ptsTypes="AA">
                                      <p:cBhvr>
                                        <p:cTn id="9" dur="700" spd="-100000" fill="hold"/>
                                        <p:tgtEl>
                                          <p:spTgt spid="5"/>
                                        </p:tgtEl>
                                        <p:attrNameLst>
                                          <p:attrName>ppt_x</p:attrName>
                                          <p:attrName>ppt_y</p:attrName>
                                        </p:attrNameLst>
                                      </p:cBhvr>
                                      <p:rCtr x="0" y="1759"/>
                                    </p:animMotion>
                                  </p:childTnLst>
                                </p:cTn>
                              </p:par>
                            </p:childTnLst>
                          </p:cTn>
                        </p:par>
                        <p:par>
                          <p:cTn id="10" fill="hold">
                            <p:stCondLst>
                              <p:cond delay="7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42" presetClass="path" presetSubtype="0" decel="100000" fill="hold" nodeType="withEffect">
                                  <p:stCondLst>
                                    <p:cond delay="0"/>
                                  </p:stCondLst>
                                  <p:childTnLst>
                                    <p:animMotion origin="layout" path="M -2.70833E-6 -4.81481E-6 L -2.70833E-6 0.03542 " pathEditMode="relative" rAng="0" ptsTypes="AA">
                                      <p:cBhvr>
                                        <p:cTn id="15" dur="700" spd="-100000" fill="hold"/>
                                        <p:tgtEl>
                                          <p:spTgt spid="11"/>
                                        </p:tgtEl>
                                        <p:attrNameLst>
                                          <p:attrName>ppt_x</p:attrName>
                                          <p:attrName>ppt_y</p:attrName>
                                        </p:attrNameLst>
                                      </p:cBhvr>
                                      <p:rCtr x="0" y="1759"/>
                                    </p:animMotion>
                                  </p:childTnLst>
                                </p:cTn>
                              </p:par>
                              <p:par>
                                <p:cTn id="16" presetID="10" presetClass="entr" presetSubtype="0" fill="hold" nodeType="withEffect">
                                  <p:stCondLst>
                                    <p:cond delay="2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42" presetClass="path" presetSubtype="0" decel="100000" fill="hold" nodeType="withEffect">
                                  <p:stCondLst>
                                    <p:cond delay="200"/>
                                  </p:stCondLst>
                                  <p:childTnLst>
                                    <p:animMotion origin="layout" path="M -1.25E-6 0 L -1.25E-6 0.03542 " pathEditMode="relative" rAng="0" ptsTypes="AA">
                                      <p:cBhvr>
                                        <p:cTn id="20"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1019828" y="5231519"/>
            <a:ext cx="6165197" cy="862774"/>
          </a:xfrm>
          <a:prstGeom prst="round2SameRect">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1027199" y="3338162"/>
            <a:ext cx="6165197" cy="1002852"/>
          </a:xfrm>
          <a:prstGeom prst="roundRect">
            <a:avLst>
              <a:gd name="adj" fmla="val 0"/>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1019828" y="1683264"/>
            <a:ext cx="6172568" cy="1618026"/>
          </a:xfrm>
          <a:prstGeom prst="round2SameRect">
            <a:avLst>
              <a:gd name="adj1" fmla="val 7566"/>
              <a:gd name="adj2" fmla="val 0"/>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err="1">
              <a:solidFill>
                <a:schemeClr val="tx1"/>
              </a:solidFill>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r>
              <a:rPr lang="en-US"/>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1019828" y="4377886"/>
            <a:ext cx="6165197" cy="816761"/>
          </a:xfrm>
          <a:prstGeom prst="roundRect">
            <a:avLst>
              <a:gd name="adj" fmla="val 0"/>
            </a:avLst>
          </a:prstGeom>
          <a:solidFill>
            <a:schemeClr val="tx2">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731924" y="1560295"/>
            <a:ext cx="1582033" cy="278254"/>
          </a:xfrm>
          <a:prstGeom prst="roundRect">
            <a:avLst>
              <a:gd name="adj" fmla="val 50000"/>
            </a:avLst>
          </a:prstGeom>
          <a:gradFill>
            <a:gsLst>
              <a:gs pos="35000">
                <a:srgbClr val="8DC8E8"/>
              </a:gs>
              <a:gs pos="10000">
                <a:srgbClr val="D59ED7"/>
              </a:gs>
            </a:gsLst>
            <a:path path="circle">
              <a:fillToRect l="100000" t="100000"/>
            </a:path>
          </a:gradFill>
          <a:ln>
            <a:noFill/>
            <a:headEnd type="none" w="med" len="med"/>
            <a:tailEnd type="none" w="med" len="med"/>
          </a:ln>
          <a:effectLst>
            <a:outerShdw blurRad="63500" dist="127000" dir="2700000" algn="t"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500" b="1" u="none" strike="noStrike" kern="1200" cap="none" spc="0" normalizeH="0" baseline="0" noProof="0">
                <a:ln>
                  <a:noFill/>
                </a:ln>
                <a:solidFill>
                  <a:srgbClr val="000000"/>
                </a:solidFill>
                <a:effectLst/>
                <a:uLnTx/>
                <a:uFillTx/>
                <a:latin typeface="Segoe UI Semibold" panose="020B0502040204020203" pitchFamily="34" charset="0"/>
                <a:cs typeface="Segoe UI Semibold" panose="020B0502040204020203"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160341" y="1973808"/>
            <a:ext cx="5832518" cy="1231106"/>
          </a:xfrm>
          <a:prstGeom prst="rect">
            <a:avLst/>
          </a:prstGeom>
          <a:noFill/>
        </p:spPr>
        <p:txBody>
          <a:bodyPr wrap="square">
            <a:spAutoFit/>
          </a:bodyPr>
          <a:lstStyle/>
          <a:p>
            <a:pPr>
              <a:defRPr/>
            </a:pPr>
            <a:r>
              <a:rPr lang="en-US" sz="1300">
                <a:solidFill>
                  <a:schemeClr val="bg1"/>
                </a:solidFill>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t> If the </a:t>
            </a:r>
            <a:r>
              <a:rPr lang="en-US" sz="1200">
                <a:latin typeface="Segoe UI" panose="020B0502040204020203" pitchFamily="34" charset="0"/>
                <a:ea typeface="SimSun" panose="02010600030101010101" pitchFamily="2" charset="-122"/>
                <a:cs typeface="Segoe UI" panose="020B0502040204020203" pitchFamily="34" charset="0"/>
              </a:rPr>
              <a:t>search</a:t>
            </a:r>
            <a:r>
              <a:rPr kumimoji="0" lang="en-US" sz="12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t>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160341" y="3392666"/>
            <a:ext cx="5832519" cy="861774"/>
          </a:xfrm>
          <a:prstGeom prst="rect">
            <a:avLst/>
          </a:prstGeom>
          <a:noFill/>
        </p:spPr>
        <p:txBody>
          <a:bodyPr wrap="square">
            <a:spAutoFit/>
          </a:bodyPr>
          <a:lstStyle/>
          <a:p>
            <a:pPr>
              <a:defRPr/>
            </a:pPr>
            <a:r>
              <a:rPr lang="en-US" sz="1300">
                <a:solidFill>
                  <a:schemeClr val="bg1"/>
                </a:solidFill>
                <a:latin typeface="Segoe UI Semibold" panose="020B0702040204020203" pitchFamily="34" charset="0"/>
                <a:ea typeface="SimSun" panose="02010600030101010101" pitchFamily="2" charset="-122"/>
                <a:cs typeface="Segoe UI Semibold" panose="020B0702040204020203" pitchFamily="34" charset="0"/>
              </a:rPr>
              <a:t>## Tone</a:t>
            </a:r>
          </a:p>
          <a:p>
            <a:pPr marL="230188" indent="-169863" defTabSz="914400">
              <a:buFont typeface="Arial" panose="020B0604020202020204" pitchFamily="34" charset="0"/>
              <a:buChar char="•"/>
              <a:defRPr/>
            </a:pPr>
            <a:r>
              <a:rPr lang="en-US" sz="1200">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indent="-169863" defTabSz="914400">
              <a:buFont typeface="Arial" panose="020B0604020202020204" pitchFamily="34" charset="0"/>
              <a:buChar char="•"/>
              <a:defRPr/>
            </a:pPr>
            <a:r>
              <a:rPr lang="en-US" sz="1200">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160341" y="4441860"/>
            <a:ext cx="5832518" cy="677108"/>
          </a:xfrm>
          <a:prstGeom prst="rect">
            <a:avLst/>
          </a:prstGeom>
          <a:noFill/>
        </p:spPr>
        <p:txBody>
          <a:bodyPr wrap="square">
            <a:spAutoFit/>
          </a:bodyPr>
          <a:lstStyle/>
          <a:p>
            <a:pPr>
              <a:defRPr/>
            </a:pPr>
            <a:r>
              <a:rPr lang="en-US" sz="1300">
                <a:solidFill>
                  <a:schemeClr val="bg1"/>
                </a:solidFill>
                <a:latin typeface="Segoe UI Semibold" panose="020B0702040204020203" pitchFamily="34" charset="0"/>
                <a:ea typeface="SimSun" panose="02010600030101010101" pitchFamily="2" charset="-122"/>
                <a:cs typeface="Segoe UI Semibold" panose="020B0702040204020203" pitchFamily="34" charset="0"/>
              </a:rPr>
              <a:t>## Safety</a:t>
            </a:r>
          </a:p>
          <a:p>
            <a:pPr marL="230188" indent="-169863" defTabSz="914400">
              <a:buFont typeface="Arial" panose="020B0604020202020204" pitchFamily="34" charset="0"/>
              <a:buChar char="•"/>
              <a:defRPr/>
            </a:pPr>
            <a:r>
              <a:rPr lang="en-US" sz="1200">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160341" y="5306389"/>
            <a:ext cx="5832518" cy="677108"/>
          </a:xfrm>
          <a:prstGeom prst="rect">
            <a:avLst/>
          </a:prstGeom>
          <a:noFill/>
        </p:spPr>
        <p:txBody>
          <a:bodyPr wrap="square">
            <a:spAutoFit/>
          </a:bodyPr>
          <a:lstStyle/>
          <a:p>
            <a:pPr>
              <a:defRPr/>
            </a:pPr>
            <a:r>
              <a:rPr lang="en-US" sz="1300">
                <a:solidFill>
                  <a:schemeClr val="bg1"/>
                </a:solidFill>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indent="-169863" defTabSz="914400">
              <a:buFont typeface="Arial" panose="020B0604020202020204" pitchFamily="34" charset="0"/>
              <a:buChar char="•"/>
              <a:defRPr/>
            </a:pPr>
            <a:r>
              <a:rPr lang="en-US" sz="1200">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93" name="Group 92" descr="Developer-defined metaprompt">
            <a:extLst>
              <a:ext uri="{FF2B5EF4-FFF2-40B4-BE49-F238E27FC236}">
                <a16:creationId xmlns:a16="http://schemas.microsoft.com/office/drawing/2014/main" id="{CD87C540-6912-A45A-BD76-7B343A27639A}"/>
              </a:ext>
            </a:extLst>
          </p:cNvPr>
          <p:cNvGrpSpPr/>
          <p:nvPr/>
        </p:nvGrpSpPr>
        <p:grpSpPr>
          <a:xfrm>
            <a:off x="7759582" y="1880927"/>
            <a:ext cx="3537959" cy="1227978"/>
            <a:chOff x="7759582" y="1880927"/>
            <a:chExt cx="3537959" cy="1227978"/>
          </a:xfrm>
        </p:grpSpPr>
        <p:sp>
          <p:nvSpPr>
            <p:cNvPr id="17" name="Rectangle: Rounded Corners 16">
              <a:extLst>
                <a:ext uri="{FF2B5EF4-FFF2-40B4-BE49-F238E27FC236}">
                  <a16:creationId xmlns:a16="http://schemas.microsoft.com/office/drawing/2014/main" id="{3243F8E8-A4DB-2BCB-7C8D-143A4DB8019F}"/>
                </a:ext>
              </a:extLst>
            </p:cNvPr>
            <p:cNvSpPr/>
            <p:nvPr/>
          </p:nvSpPr>
          <p:spPr bwMode="auto">
            <a:xfrm>
              <a:off x="7759582" y="1880927"/>
              <a:ext cx="3537959" cy="1227978"/>
            </a:xfrm>
            <a:prstGeom prst="roundRect">
              <a:avLst>
                <a:gd name="adj" fmla="val 7620"/>
              </a:avLst>
            </a:prstGeom>
            <a:solidFill>
              <a:schemeClr val="tx2">
                <a:lumMod val="90000"/>
                <a:lumOff val="10000"/>
              </a:scheme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rgbClr val="FFFFFF"/>
                  </a:solidFill>
                  <a:latin typeface="Segoe UI"/>
                  <a:cs typeface="Segoe UI" pitchFamily="34" charset="0"/>
                </a:rPr>
                <a:t>Developer-defined </a:t>
              </a:r>
              <a:r>
                <a:rPr lang="en-US" sz="2000" err="1">
                  <a:solidFill>
                    <a:srgbClr val="FFFFFF"/>
                  </a:solidFill>
                  <a:latin typeface="Segoe UI"/>
                  <a:cs typeface="Segoe UI" pitchFamily="34" charset="0"/>
                </a:rPr>
                <a:t>metaprompt</a:t>
              </a:r>
              <a:endParaRPr lang="en-US" sz="2000">
                <a:solidFill>
                  <a:srgbClr val="FFFFFF"/>
                </a:solidFill>
                <a:latin typeface="Segoe UI"/>
                <a:cs typeface="Segoe UI" pitchFamily="34" charset="0"/>
              </a:endParaRPr>
            </a:p>
          </p:txBody>
        </p:sp>
        <p:sp>
          <p:nvSpPr>
            <p:cNvPr id="88" name="Graphic 85">
              <a:extLst>
                <a:ext uri="{FF2B5EF4-FFF2-40B4-BE49-F238E27FC236}">
                  <a16:creationId xmlns:a16="http://schemas.microsoft.com/office/drawing/2014/main" id="{50043EFA-5055-3546-93C0-7B3620A6D4E5}"/>
                </a:ext>
              </a:extLst>
            </p:cNvPr>
            <p:cNvSpPr/>
            <p:nvPr/>
          </p:nvSpPr>
          <p:spPr>
            <a:xfrm>
              <a:off x="8058684" y="2224206"/>
              <a:ext cx="433251" cy="541421"/>
            </a:xfrm>
            <a:custGeom>
              <a:avLst/>
              <a:gdLst>
                <a:gd name="connsiteX0" fmla="*/ 372329 w 433251"/>
                <a:gd name="connsiteY0" fmla="*/ 324810 h 541421"/>
                <a:gd name="connsiteX1" fmla="*/ 433251 w 433251"/>
                <a:gd name="connsiteY1" fmla="*/ 385678 h 541421"/>
                <a:gd name="connsiteX2" fmla="*/ 433251 w 433251"/>
                <a:gd name="connsiteY2" fmla="*/ 385705 h 541421"/>
                <a:gd name="connsiteX3" fmla="*/ 433251 w 433251"/>
                <a:gd name="connsiteY3" fmla="*/ 410561 h 541421"/>
                <a:gd name="connsiteX4" fmla="*/ 419361 w 433251"/>
                <a:gd name="connsiteY4" fmla="*/ 453856 h 541421"/>
                <a:gd name="connsiteX5" fmla="*/ 216531 w 433251"/>
                <a:gd name="connsiteY5" fmla="*/ 541422 h 541421"/>
                <a:gd name="connsiteX6" fmla="*/ 13809 w 433251"/>
                <a:gd name="connsiteY6" fmla="*/ 453775 h 541421"/>
                <a:gd name="connsiteX7" fmla="*/ 0 w 433251"/>
                <a:gd name="connsiteY7" fmla="*/ 410588 h 541421"/>
                <a:gd name="connsiteX8" fmla="*/ 0 w 433251"/>
                <a:gd name="connsiteY8" fmla="*/ 385678 h 541421"/>
                <a:gd name="connsiteX9" fmla="*/ 60868 w 433251"/>
                <a:gd name="connsiteY9" fmla="*/ 324756 h 541421"/>
                <a:gd name="connsiteX10" fmla="*/ 60895 w 433251"/>
                <a:gd name="connsiteY10" fmla="*/ 324756 h 541421"/>
                <a:gd name="connsiteX11" fmla="*/ 372302 w 433251"/>
                <a:gd name="connsiteY11" fmla="*/ 324756 h 541421"/>
                <a:gd name="connsiteX12" fmla="*/ 216531 w 433251"/>
                <a:gd name="connsiteY12" fmla="*/ 0 h 541421"/>
                <a:gd name="connsiteX13" fmla="*/ 351913 w 433251"/>
                <a:gd name="connsiteY13" fmla="*/ 135383 h 541421"/>
                <a:gd name="connsiteX14" fmla="*/ 216531 w 433251"/>
                <a:gd name="connsiteY14" fmla="*/ 270765 h 541421"/>
                <a:gd name="connsiteX15" fmla="*/ 81148 w 433251"/>
                <a:gd name="connsiteY15" fmla="*/ 135383 h 541421"/>
                <a:gd name="connsiteX16" fmla="*/ 216531 w 433251"/>
                <a:gd name="connsiteY16" fmla="*/ 0 h 54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51" h="541421">
                  <a:moveTo>
                    <a:pt x="372329" y="324810"/>
                  </a:moveTo>
                  <a:cubicBezTo>
                    <a:pt x="405961" y="324793"/>
                    <a:pt x="433235" y="352046"/>
                    <a:pt x="433251" y="385678"/>
                  </a:cubicBezTo>
                  <a:cubicBezTo>
                    <a:pt x="433251" y="385686"/>
                    <a:pt x="433251" y="385697"/>
                    <a:pt x="433251" y="385705"/>
                  </a:cubicBezTo>
                  <a:lnTo>
                    <a:pt x="433251" y="410561"/>
                  </a:lnTo>
                  <a:cubicBezTo>
                    <a:pt x="433248" y="426087"/>
                    <a:pt x="428391" y="441225"/>
                    <a:pt x="419361" y="453856"/>
                  </a:cubicBezTo>
                  <a:cubicBezTo>
                    <a:pt x="377501" y="512423"/>
                    <a:pt x="309132" y="541422"/>
                    <a:pt x="216531" y="541422"/>
                  </a:cubicBezTo>
                  <a:cubicBezTo>
                    <a:pt x="123875" y="541422"/>
                    <a:pt x="55561" y="512396"/>
                    <a:pt x="13809" y="453775"/>
                  </a:cubicBezTo>
                  <a:cubicBezTo>
                    <a:pt x="4828" y="441166"/>
                    <a:pt x="2" y="426070"/>
                    <a:pt x="0" y="410588"/>
                  </a:cubicBezTo>
                  <a:lnTo>
                    <a:pt x="0" y="385678"/>
                  </a:lnTo>
                  <a:cubicBezTo>
                    <a:pt x="-15" y="352046"/>
                    <a:pt x="27237" y="324772"/>
                    <a:pt x="60868" y="324756"/>
                  </a:cubicBezTo>
                  <a:cubicBezTo>
                    <a:pt x="60877" y="324756"/>
                    <a:pt x="60886" y="324756"/>
                    <a:pt x="60895" y="324756"/>
                  </a:cubicBezTo>
                  <a:lnTo>
                    <a:pt x="372302" y="324756"/>
                  </a:lnTo>
                  <a:close/>
                  <a:moveTo>
                    <a:pt x="216531" y="0"/>
                  </a:moveTo>
                  <a:cubicBezTo>
                    <a:pt x="291300" y="0"/>
                    <a:pt x="351913" y="60613"/>
                    <a:pt x="351913" y="135383"/>
                  </a:cubicBezTo>
                  <a:cubicBezTo>
                    <a:pt x="351913" y="210152"/>
                    <a:pt x="291300" y="270765"/>
                    <a:pt x="216531" y="270765"/>
                  </a:cubicBezTo>
                  <a:cubicBezTo>
                    <a:pt x="141761" y="270765"/>
                    <a:pt x="81148" y="210152"/>
                    <a:pt x="81148" y="135383"/>
                  </a:cubicBezTo>
                  <a:cubicBezTo>
                    <a:pt x="81148" y="60613"/>
                    <a:pt x="141761" y="0"/>
                    <a:pt x="216531"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grpSp>
        <p:nvGrpSpPr>
          <p:cNvPr id="94" name="Group 93" descr="Best practices and templates">
            <a:extLst>
              <a:ext uri="{FF2B5EF4-FFF2-40B4-BE49-F238E27FC236}">
                <a16:creationId xmlns:a16="http://schemas.microsoft.com/office/drawing/2014/main" id="{E4FC6234-5335-670B-5985-35C2528ED71C}"/>
              </a:ext>
            </a:extLst>
          </p:cNvPr>
          <p:cNvGrpSpPr/>
          <p:nvPr/>
        </p:nvGrpSpPr>
        <p:grpSpPr>
          <a:xfrm>
            <a:off x="7759582" y="3326731"/>
            <a:ext cx="3537959" cy="1227978"/>
            <a:chOff x="7759582" y="3326731"/>
            <a:chExt cx="3537959" cy="1227978"/>
          </a:xfrm>
        </p:grpSpPr>
        <p:sp>
          <p:nvSpPr>
            <p:cNvPr id="43" name="Rectangle: Rounded Corners 42">
              <a:extLst>
                <a:ext uri="{FF2B5EF4-FFF2-40B4-BE49-F238E27FC236}">
                  <a16:creationId xmlns:a16="http://schemas.microsoft.com/office/drawing/2014/main" id="{7B99D6C7-93C1-7B52-A9BA-B386E6280365}"/>
                </a:ext>
              </a:extLst>
            </p:cNvPr>
            <p:cNvSpPr/>
            <p:nvPr/>
          </p:nvSpPr>
          <p:spPr bwMode="auto">
            <a:xfrm>
              <a:off x="7759582" y="3326731"/>
              <a:ext cx="3537959" cy="1227978"/>
            </a:xfrm>
            <a:prstGeom prst="roundRect">
              <a:avLst>
                <a:gd name="adj" fmla="val 7620"/>
              </a:avLst>
            </a:prstGeom>
            <a:solidFill>
              <a:schemeClr val="tx2">
                <a:lumMod val="90000"/>
                <a:lumOff val="10000"/>
              </a:scheme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rgbClr val="FFFFFF"/>
                  </a:solidFill>
                  <a:latin typeface="Segoe UI"/>
                  <a:cs typeface="Segoe UI" pitchFamily="34" charset="0"/>
                </a:rPr>
                <a:t>Best practices </a:t>
              </a:r>
              <a:br>
                <a:rPr lang="en-US" sz="2000">
                  <a:solidFill>
                    <a:srgbClr val="FFFFFF"/>
                  </a:solidFill>
                  <a:latin typeface="Segoe UI"/>
                  <a:cs typeface="Segoe UI" pitchFamily="34" charset="0"/>
                </a:rPr>
              </a:br>
              <a:r>
                <a:rPr lang="en-US" sz="2000">
                  <a:solidFill>
                    <a:srgbClr val="FFFFFF"/>
                  </a:solidFill>
                  <a:latin typeface="Segoe UI"/>
                  <a:cs typeface="Segoe UI" pitchFamily="34" charset="0"/>
                </a:rPr>
                <a:t>and templates</a:t>
              </a:r>
            </a:p>
          </p:txBody>
        </p:sp>
        <p:sp>
          <p:nvSpPr>
            <p:cNvPr id="84" name="Graphic 81">
              <a:extLst>
                <a:ext uri="{FF2B5EF4-FFF2-40B4-BE49-F238E27FC236}">
                  <a16:creationId xmlns:a16="http://schemas.microsoft.com/office/drawing/2014/main" id="{78473DED-0652-7E50-35DD-6D64115CADC8}"/>
                </a:ext>
              </a:extLst>
            </p:cNvPr>
            <p:cNvSpPr/>
            <p:nvPr/>
          </p:nvSpPr>
          <p:spPr>
            <a:xfrm>
              <a:off x="8058684" y="3672493"/>
              <a:ext cx="485364" cy="536454"/>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grpSp>
        <p:nvGrpSpPr>
          <p:cNvPr id="95" name="Group 94" descr="Testing and experimentation in Azure AI">
            <a:extLst>
              <a:ext uri="{FF2B5EF4-FFF2-40B4-BE49-F238E27FC236}">
                <a16:creationId xmlns:a16="http://schemas.microsoft.com/office/drawing/2014/main" id="{85BB7CB2-FAA8-EE2D-6834-A7B78F4A6652}"/>
              </a:ext>
            </a:extLst>
          </p:cNvPr>
          <p:cNvGrpSpPr/>
          <p:nvPr/>
        </p:nvGrpSpPr>
        <p:grpSpPr>
          <a:xfrm>
            <a:off x="7759582" y="4772535"/>
            <a:ext cx="3537959" cy="1227978"/>
            <a:chOff x="7759582" y="4772535"/>
            <a:chExt cx="3537959" cy="1227978"/>
          </a:xfrm>
        </p:grpSpPr>
        <p:sp>
          <p:nvSpPr>
            <p:cNvPr id="44" name="Rectangle: Rounded Corners 43">
              <a:extLst>
                <a:ext uri="{FF2B5EF4-FFF2-40B4-BE49-F238E27FC236}">
                  <a16:creationId xmlns:a16="http://schemas.microsoft.com/office/drawing/2014/main" id="{7BDF5696-7A13-1179-32B4-0F16D417BC1D}"/>
                </a:ext>
              </a:extLst>
            </p:cNvPr>
            <p:cNvSpPr/>
            <p:nvPr/>
          </p:nvSpPr>
          <p:spPr bwMode="auto">
            <a:xfrm>
              <a:off x="7759582" y="4772535"/>
              <a:ext cx="3537959" cy="1227978"/>
            </a:xfrm>
            <a:prstGeom prst="roundRect">
              <a:avLst>
                <a:gd name="adj" fmla="val 7620"/>
              </a:avLst>
            </a:prstGeom>
            <a:solidFill>
              <a:schemeClr val="tx2">
                <a:lumMod val="90000"/>
                <a:lumOff val="10000"/>
              </a:scheme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rgbClr val="FFFFFF"/>
                  </a:solidFill>
                  <a:latin typeface="Segoe UI"/>
                  <a:cs typeface="Segoe UI" pitchFamily="34" charset="0"/>
                </a:rPr>
                <a:t>Testing and experimentation </a:t>
              </a:r>
              <a:br>
                <a:rPr lang="en-US" sz="2000">
                  <a:solidFill>
                    <a:srgbClr val="FFFFFF"/>
                  </a:solidFill>
                  <a:latin typeface="Segoe UI"/>
                  <a:cs typeface="Segoe UI" pitchFamily="34" charset="0"/>
                </a:rPr>
              </a:br>
              <a:r>
                <a:rPr lang="en-US" sz="2000">
                  <a:solidFill>
                    <a:srgbClr val="FFFFFF"/>
                  </a:solidFill>
                  <a:latin typeface="Segoe UI"/>
                  <a:cs typeface="Segoe UI" pitchFamily="34" charset="0"/>
                </a:rPr>
                <a:t>in Azure AI</a:t>
              </a:r>
            </a:p>
          </p:txBody>
        </p:sp>
        <p:sp>
          <p:nvSpPr>
            <p:cNvPr id="92" name="Graphic 89">
              <a:extLst>
                <a:ext uri="{FF2B5EF4-FFF2-40B4-BE49-F238E27FC236}">
                  <a16:creationId xmlns:a16="http://schemas.microsoft.com/office/drawing/2014/main" id="{E6529391-4E43-49B6-9F14-6E9090F17C31}"/>
                </a:ext>
              </a:extLst>
            </p:cNvPr>
            <p:cNvSpPr/>
            <p:nvPr/>
          </p:nvSpPr>
          <p:spPr>
            <a:xfrm>
              <a:off x="8058684" y="5136343"/>
              <a:ext cx="477314" cy="500362"/>
            </a:xfrm>
            <a:custGeom>
              <a:avLst/>
              <a:gdLst>
                <a:gd name="connsiteX0" fmla="*/ 120751 w 594449"/>
                <a:gd name="connsiteY0" fmla="*/ 44509 h 623151"/>
                <a:gd name="connsiteX1" fmla="*/ 120751 w 594449"/>
                <a:gd name="connsiteY1" fmla="*/ 229609 h 623151"/>
                <a:gd name="connsiteX2" fmla="*/ 112650 w 594449"/>
                <a:gd name="connsiteY2" fmla="*/ 261478 h 623151"/>
                <a:gd name="connsiteX3" fmla="*/ 77428 w 594449"/>
                <a:gd name="connsiteY3" fmla="*/ 326402 h 623151"/>
                <a:gd name="connsiteX4" fmla="*/ 342170 w 594449"/>
                <a:gd name="connsiteY4" fmla="*/ 326402 h 623151"/>
                <a:gd name="connsiteX5" fmla="*/ 306919 w 594449"/>
                <a:gd name="connsiteY5" fmla="*/ 261478 h 623151"/>
                <a:gd name="connsiteX6" fmla="*/ 298788 w 594449"/>
                <a:gd name="connsiteY6" fmla="*/ 229609 h 623151"/>
                <a:gd name="connsiteX7" fmla="*/ 298788 w 594449"/>
                <a:gd name="connsiteY7" fmla="*/ 44509 h 623151"/>
                <a:gd name="connsiteX8" fmla="*/ 328461 w 594449"/>
                <a:gd name="connsiteY8" fmla="*/ 44509 h 623151"/>
                <a:gd name="connsiteX9" fmla="*/ 350716 w 594449"/>
                <a:gd name="connsiteY9" fmla="*/ 22255 h 623151"/>
                <a:gd name="connsiteX10" fmla="*/ 328461 w 594449"/>
                <a:gd name="connsiteY10" fmla="*/ 0 h 623151"/>
                <a:gd name="connsiteX11" fmla="*/ 91078 w 594449"/>
                <a:gd name="connsiteY11" fmla="*/ 0 h 623151"/>
                <a:gd name="connsiteX12" fmla="*/ 68823 w 594449"/>
                <a:gd name="connsiteY12" fmla="*/ 22255 h 623151"/>
                <a:gd name="connsiteX13" fmla="*/ 91078 w 594449"/>
                <a:gd name="connsiteY13" fmla="*/ 44509 h 623151"/>
                <a:gd name="connsiteX14" fmla="*/ 120751 w 594449"/>
                <a:gd name="connsiteY14" fmla="*/ 44509 h 623151"/>
                <a:gd name="connsiteX15" fmla="*/ 366294 w 594449"/>
                <a:gd name="connsiteY15" fmla="*/ 370911 h 623151"/>
                <a:gd name="connsiteX16" fmla="*/ 53245 w 594449"/>
                <a:gd name="connsiteY16" fmla="*/ 370911 h 623151"/>
                <a:gd name="connsiteX17" fmla="*/ 6302 w 594449"/>
                <a:gd name="connsiteY17" fmla="*/ 457408 h 623151"/>
                <a:gd name="connsiteX18" fmla="*/ 27161 w 594449"/>
                <a:gd name="connsiteY18" fmla="*/ 527819 h 623151"/>
                <a:gd name="connsiteX19" fmla="*/ 51910 w 594449"/>
                <a:gd name="connsiteY19" fmla="*/ 534113 h 623151"/>
                <a:gd name="connsiteX20" fmla="*/ 251727 w 594449"/>
                <a:gd name="connsiteY20" fmla="*/ 534113 h 623151"/>
                <a:gd name="connsiteX21" fmla="*/ 254872 w 594449"/>
                <a:gd name="connsiteY21" fmla="*/ 521561 h 623151"/>
                <a:gd name="connsiteX22" fmla="*/ 283655 w 594449"/>
                <a:gd name="connsiteY22" fmla="*/ 470761 h 623151"/>
                <a:gd name="connsiteX23" fmla="*/ 372318 w 594449"/>
                <a:gd name="connsiteY23" fmla="*/ 382069 h 623151"/>
                <a:gd name="connsiteX24" fmla="*/ 366264 w 594449"/>
                <a:gd name="connsiteY24" fmla="*/ 370911 h 623151"/>
                <a:gd name="connsiteX25" fmla="*/ 479793 w 594449"/>
                <a:gd name="connsiteY25" fmla="*/ 316610 h 623151"/>
                <a:gd name="connsiteX26" fmla="*/ 304634 w 594449"/>
                <a:gd name="connsiteY26" fmla="*/ 491740 h 623151"/>
                <a:gd name="connsiteX27" fmla="*/ 283685 w 594449"/>
                <a:gd name="connsiteY27" fmla="*/ 528742 h 623151"/>
                <a:gd name="connsiteX28" fmla="*/ 270094 w 594449"/>
                <a:gd name="connsiteY28" fmla="*/ 583073 h 623151"/>
                <a:gd name="connsiteX29" fmla="*/ 293563 w 594449"/>
                <a:gd name="connsiteY29" fmla="*/ 622188 h 623151"/>
                <a:gd name="connsiteX30" fmla="*/ 309233 w 594449"/>
                <a:gd name="connsiteY30" fmla="*/ 622182 h 623151"/>
                <a:gd name="connsiteX31" fmla="*/ 363535 w 594449"/>
                <a:gd name="connsiteY31" fmla="*/ 608621 h 623151"/>
                <a:gd name="connsiteX32" fmla="*/ 400566 w 594449"/>
                <a:gd name="connsiteY32" fmla="*/ 587642 h 623151"/>
                <a:gd name="connsiteX33" fmla="*/ 575696 w 594449"/>
                <a:gd name="connsiteY33" fmla="*/ 412513 h 623151"/>
                <a:gd name="connsiteX34" fmla="*/ 573444 w 594449"/>
                <a:gd name="connsiteY34" fmla="*/ 316610 h 623151"/>
                <a:gd name="connsiteX35" fmla="*/ 479793 w 594449"/>
                <a:gd name="connsiteY35" fmla="*/ 316610 h 62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94449" h="623151">
                  <a:moveTo>
                    <a:pt x="120751" y="44509"/>
                  </a:moveTo>
                  <a:lnTo>
                    <a:pt x="120751" y="229609"/>
                  </a:lnTo>
                  <a:cubicBezTo>
                    <a:pt x="120751" y="240736"/>
                    <a:pt x="117961" y="251686"/>
                    <a:pt x="112650" y="261478"/>
                  </a:cubicBezTo>
                  <a:lnTo>
                    <a:pt x="77428" y="326402"/>
                  </a:lnTo>
                  <a:lnTo>
                    <a:pt x="342170" y="326402"/>
                  </a:lnTo>
                  <a:lnTo>
                    <a:pt x="306919" y="261478"/>
                  </a:lnTo>
                  <a:cubicBezTo>
                    <a:pt x="301592" y="251698"/>
                    <a:pt x="298797" y="240742"/>
                    <a:pt x="298788" y="229609"/>
                  </a:cubicBezTo>
                  <a:lnTo>
                    <a:pt x="298788" y="44509"/>
                  </a:lnTo>
                  <a:lnTo>
                    <a:pt x="328461" y="44509"/>
                  </a:lnTo>
                  <a:cubicBezTo>
                    <a:pt x="340752" y="44509"/>
                    <a:pt x="350716" y="34546"/>
                    <a:pt x="350716" y="22255"/>
                  </a:cubicBezTo>
                  <a:cubicBezTo>
                    <a:pt x="350716" y="9964"/>
                    <a:pt x="340752" y="0"/>
                    <a:pt x="328461" y="0"/>
                  </a:cubicBezTo>
                  <a:lnTo>
                    <a:pt x="91078" y="0"/>
                  </a:lnTo>
                  <a:cubicBezTo>
                    <a:pt x="78787" y="0"/>
                    <a:pt x="68823" y="9964"/>
                    <a:pt x="68823" y="22255"/>
                  </a:cubicBezTo>
                  <a:cubicBezTo>
                    <a:pt x="68823" y="34546"/>
                    <a:pt x="78787" y="44509"/>
                    <a:pt x="91078" y="44509"/>
                  </a:cubicBezTo>
                  <a:lnTo>
                    <a:pt x="120751" y="44509"/>
                  </a:lnTo>
                  <a:close/>
                  <a:moveTo>
                    <a:pt x="366294" y="370911"/>
                  </a:moveTo>
                  <a:lnTo>
                    <a:pt x="53245" y="370911"/>
                  </a:lnTo>
                  <a:lnTo>
                    <a:pt x="6302" y="457408"/>
                  </a:lnTo>
                  <a:cubicBezTo>
                    <a:pt x="-7382" y="482612"/>
                    <a:pt x="1957" y="514137"/>
                    <a:pt x="27161" y="527819"/>
                  </a:cubicBezTo>
                  <a:cubicBezTo>
                    <a:pt x="34758" y="531946"/>
                    <a:pt x="43265" y="534107"/>
                    <a:pt x="51910" y="534113"/>
                  </a:cubicBezTo>
                  <a:lnTo>
                    <a:pt x="251727" y="534113"/>
                  </a:lnTo>
                  <a:lnTo>
                    <a:pt x="254872" y="521561"/>
                  </a:lnTo>
                  <a:cubicBezTo>
                    <a:pt x="259679" y="502333"/>
                    <a:pt x="269620" y="484766"/>
                    <a:pt x="283655" y="470761"/>
                  </a:cubicBezTo>
                  <a:lnTo>
                    <a:pt x="372318" y="382069"/>
                  </a:lnTo>
                  <a:lnTo>
                    <a:pt x="366264" y="370911"/>
                  </a:lnTo>
                  <a:close/>
                  <a:moveTo>
                    <a:pt x="479793" y="316610"/>
                  </a:moveTo>
                  <a:lnTo>
                    <a:pt x="304634" y="491740"/>
                  </a:lnTo>
                  <a:cubicBezTo>
                    <a:pt x="294429" y="501950"/>
                    <a:pt x="287189" y="514739"/>
                    <a:pt x="283685" y="528742"/>
                  </a:cubicBezTo>
                  <a:lnTo>
                    <a:pt x="270094" y="583073"/>
                  </a:lnTo>
                  <a:cubicBezTo>
                    <a:pt x="265774" y="600354"/>
                    <a:pt x="276281" y="617867"/>
                    <a:pt x="293563" y="622188"/>
                  </a:cubicBezTo>
                  <a:cubicBezTo>
                    <a:pt x="298708" y="623476"/>
                    <a:pt x="304091" y="623473"/>
                    <a:pt x="309233" y="622182"/>
                  </a:cubicBezTo>
                  <a:lnTo>
                    <a:pt x="363535" y="608621"/>
                  </a:lnTo>
                  <a:cubicBezTo>
                    <a:pt x="377552" y="605117"/>
                    <a:pt x="390353" y="597865"/>
                    <a:pt x="400566" y="587642"/>
                  </a:cubicBezTo>
                  <a:lnTo>
                    <a:pt x="575696" y="412513"/>
                  </a:lnTo>
                  <a:cubicBezTo>
                    <a:pt x="601556" y="385407"/>
                    <a:pt x="600547" y="342470"/>
                    <a:pt x="573444" y="316610"/>
                  </a:cubicBezTo>
                  <a:cubicBezTo>
                    <a:pt x="547234" y="291605"/>
                    <a:pt x="506003" y="291605"/>
                    <a:pt x="479793" y="31661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42" presetClass="path" presetSubtype="0" decel="100000" fill="hold" nodeType="withEffect">
                                  <p:stCondLst>
                                    <p:cond delay="600"/>
                                  </p:stCondLst>
                                  <p:childTnLst>
                                    <p:animMotion origin="layout" path="M 3.125E-6 -1.85185E-6 L 3.125E-6 0.03542 " pathEditMode="relative" rAng="0" ptsTypes="AA">
                                      <p:cBhvr>
                                        <p:cTn id="29" dur="700" spd="-100000" fill="hold"/>
                                        <p:tgtEl>
                                          <p:spTgt spid="93"/>
                                        </p:tgtEl>
                                        <p:attrNameLst>
                                          <p:attrName>ppt_x</p:attrName>
                                          <p:attrName>ppt_y</p:attrName>
                                        </p:attrNameLst>
                                      </p:cBhvr>
                                      <p:rCtr x="0" y="1759"/>
                                    </p:animMotion>
                                  </p:childTnLst>
                                </p:cTn>
                              </p:par>
                              <p:par>
                                <p:cTn id="30" presetID="10" presetClass="entr" presetSubtype="0" fill="hold" nodeType="withEffect">
                                  <p:stCondLst>
                                    <p:cond delay="70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par>
                                <p:cTn id="33" presetID="42" presetClass="path" presetSubtype="0" decel="100000" fill="hold" nodeType="withEffect">
                                  <p:stCondLst>
                                    <p:cond delay="700"/>
                                  </p:stCondLst>
                                  <p:childTnLst>
                                    <p:animMotion origin="layout" path="M 3.125E-6 -1.85185E-6 L 3.125E-6 0.03542 " pathEditMode="relative" rAng="0" ptsTypes="AA">
                                      <p:cBhvr>
                                        <p:cTn id="34" dur="700" spd="-100000" fill="hold"/>
                                        <p:tgtEl>
                                          <p:spTgt spid="94"/>
                                        </p:tgtEl>
                                        <p:attrNameLst>
                                          <p:attrName>ppt_x</p:attrName>
                                          <p:attrName>ppt_y</p:attrName>
                                        </p:attrNameLst>
                                      </p:cBhvr>
                                      <p:rCtr x="0" y="1759"/>
                                    </p:animMotion>
                                  </p:childTnLst>
                                </p:cTn>
                              </p:par>
                              <p:par>
                                <p:cTn id="35" presetID="10" presetClass="entr" presetSubtype="0" fill="hold" nodeType="withEffect">
                                  <p:stCondLst>
                                    <p:cond delay="80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42" presetClass="path" presetSubtype="0" decel="100000" fill="hold" nodeType="withEffect">
                                  <p:stCondLst>
                                    <p:cond delay="800"/>
                                  </p:stCondLst>
                                  <p:childTnLst>
                                    <p:animMotion origin="layout" path="M 3.125E-6 -1.85185E-6 L 3.125E-6 0.03542 " pathEditMode="relative" rAng="0" ptsTypes="AA">
                                      <p:cBhvr>
                                        <p:cTn id="39" dur="700" spd="-100000" fill="hold"/>
                                        <p:tgtEl>
                                          <p:spTgt spid="95"/>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12"/>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3"/>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4"/>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0"/>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01327C9-1195-2AF0-73E0-2DFC3D3B9898}"/>
              </a:ext>
            </a:extLst>
          </p:cNvPr>
          <p:cNvSpPr>
            <a:spLocks noGrp="1"/>
          </p:cNvSpPr>
          <p:nvPr>
            <p:ph type="title"/>
          </p:nvPr>
        </p:nvSpPr>
        <p:spPr/>
        <p:txBody>
          <a:bodyPr/>
          <a:lstStyle/>
          <a:p>
            <a:pPr algn="ctr"/>
            <a:r>
              <a:rPr lang="en-US"/>
              <a:t>Responsible AI in Azure </a:t>
            </a:r>
            <a:r>
              <a:rPr lang="en-US" err="1"/>
              <a:t>OpenAI</a:t>
            </a:r>
            <a:r>
              <a:rPr lang="en-US"/>
              <a:t> Service</a:t>
            </a:r>
          </a:p>
        </p:txBody>
      </p:sp>
      <p:grpSp>
        <p:nvGrpSpPr>
          <p:cNvPr id="2" name="Group 1" descr="Diagram flow of Azure OpenAI Service">
            <a:extLst>
              <a:ext uri="{FF2B5EF4-FFF2-40B4-BE49-F238E27FC236}">
                <a16:creationId xmlns:a16="http://schemas.microsoft.com/office/drawing/2014/main" id="{958CDF36-339A-F4D2-B5B3-514646B5A6D3}"/>
              </a:ext>
            </a:extLst>
          </p:cNvPr>
          <p:cNvGrpSpPr/>
          <p:nvPr/>
        </p:nvGrpSpPr>
        <p:grpSpPr>
          <a:xfrm>
            <a:off x="584200" y="1436688"/>
            <a:ext cx="11025187" cy="4875242"/>
            <a:chOff x="584200" y="1436688"/>
            <a:chExt cx="11025187" cy="4875242"/>
          </a:xfrm>
        </p:grpSpPr>
        <p:sp>
          <p:nvSpPr>
            <p:cNvPr id="34" name="Trapezoid 33">
              <a:extLst>
                <a:ext uri="{FF2B5EF4-FFF2-40B4-BE49-F238E27FC236}">
                  <a16:creationId xmlns:a16="http://schemas.microsoft.com/office/drawing/2014/main" id="{7D72EE4F-8C9F-D218-C6A4-59A52C0C4265}"/>
                </a:ext>
                <a:ext uri="{C183D7F6-B498-43B3-948B-1728B52AA6E4}">
                  <adec:decorative xmlns:adec="http://schemas.microsoft.com/office/drawing/2017/decorative" val="1"/>
                </a:ext>
              </a:extLst>
            </p:cNvPr>
            <p:cNvSpPr/>
            <p:nvPr/>
          </p:nvSpPr>
          <p:spPr bwMode="auto">
            <a:xfrm>
              <a:off x="5843529" y="4219032"/>
              <a:ext cx="5225329" cy="263476"/>
            </a:xfrm>
            <a:prstGeom prst="trapezoid">
              <a:avLst>
                <a:gd name="adj" fmla="val 94938"/>
              </a:avLst>
            </a:prstGeom>
            <a:solidFill>
              <a:srgbClr val="454142">
                <a:alpha val="80000"/>
              </a:srgbClr>
            </a:solidFill>
            <a:ln w="12700">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70AC5A4B-8D1F-2F43-9AC0-69173D63866F}"/>
                </a:ext>
                <a:ext uri="{C183D7F6-B498-43B3-948B-1728B52AA6E4}">
                  <adec:decorative xmlns:adec="http://schemas.microsoft.com/office/drawing/2017/decorative" val="1"/>
                </a:ext>
              </a:extLst>
            </p:cNvPr>
            <p:cNvSpPr/>
            <p:nvPr/>
          </p:nvSpPr>
          <p:spPr>
            <a:xfrm>
              <a:off x="584200" y="1436688"/>
              <a:ext cx="11025187" cy="4875242"/>
            </a:xfrm>
            <a:prstGeom prst="rect">
              <a:avLst/>
            </a:prstGeom>
            <a:noFill/>
            <a:ln w="38100">
              <a:gradFill flip="none" rotWithShape="1">
                <a:gsLst>
                  <a:gs pos="100000">
                    <a:srgbClr val="E8A2DF"/>
                  </a:gs>
                  <a:gs pos="1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b="1">
                <a:gradFill>
                  <a:gsLst>
                    <a:gs pos="100000">
                      <a:srgbClr val="E8A2DF"/>
                    </a:gs>
                    <a:gs pos="1000">
                      <a:srgbClr val="8DC8E8"/>
                    </a:gs>
                  </a:gsLst>
                  <a:path path="circle">
                    <a:fillToRect l="100000" t="100000"/>
                  </a:path>
                </a:gradFill>
                <a:cs typeface="Segoe UI" pitchFamily="34" charset="0"/>
              </a:endParaRPr>
            </a:p>
          </p:txBody>
        </p:sp>
        <p:sp>
          <p:nvSpPr>
            <p:cNvPr id="44" name="Flowchart: Terminator 36">
              <a:extLst>
                <a:ext uri="{FF2B5EF4-FFF2-40B4-BE49-F238E27FC236}">
                  <a16:creationId xmlns:a16="http://schemas.microsoft.com/office/drawing/2014/main" id="{3485828C-5EFB-1247-BBA5-A5BFC8142ADE}"/>
                </a:ext>
              </a:extLst>
            </p:cNvPr>
            <p:cNvSpPr/>
            <p:nvPr/>
          </p:nvSpPr>
          <p:spPr>
            <a:xfrm>
              <a:off x="6096000" y="3693419"/>
              <a:ext cx="4720388" cy="519097"/>
            </a:xfrm>
            <a:prstGeom prst="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chemeClr val="bg1"/>
                  </a:solidFill>
                  <a:cs typeface="Segoe UI" pitchFamily="34" charset="0"/>
                </a:rPr>
                <a:t>Responsible AI Model Ensemble</a:t>
              </a:r>
            </a:p>
          </p:txBody>
        </p:sp>
        <p:sp>
          <p:nvSpPr>
            <p:cNvPr id="45" name="Rectangle 44">
              <a:extLst>
                <a:ext uri="{FF2B5EF4-FFF2-40B4-BE49-F238E27FC236}">
                  <a16:creationId xmlns:a16="http://schemas.microsoft.com/office/drawing/2014/main" id="{C448BEE4-C14F-534D-BE9D-EAC7CB504CDA}"/>
                </a:ext>
              </a:extLst>
            </p:cNvPr>
            <p:cNvSpPr/>
            <p:nvPr/>
          </p:nvSpPr>
          <p:spPr>
            <a:xfrm>
              <a:off x="1243981" y="1904761"/>
              <a:ext cx="1571973" cy="975985"/>
            </a:xfrm>
            <a:prstGeom prst="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chemeClr val="bg1"/>
                  </a:solidFill>
                  <a:cs typeface="Segoe UI" pitchFamily="34" charset="0"/>
                </a:rPr>
                <a:t>Customer Application</a:t>
              </a:r>
            </a:p>
          </p:txBody>
        </p:sp>
        <p:cxnSp>
          <p:nvCxnSpPr>
            <p:cNvPr id="47" name="Straight Arrow Connector 46">
              <a:extLst>
                <a:ext uri="{FF2B5EF4-FFF2-40B4-BE49-F238E27FC236}">
                  <a16:creationId xmlns:a16="http://schemas.microsoft.com/office/drawing/2014/main" id="{81C9AF49-1028-2842-AC54-57C6EEAE64C5}"/>
                </a:ext>
              </a:extLst>
            </p:cNvPr>
            <p:cNvCxnSpPr>
              <a:cxnSpLocks/>
            </p:cNvCxnSpPr>
            <p:nvPr/>
          </p:nvCxnSpPr>
          <p:spPr>
            <a:xfrm>
              <a:off x="2808635" y="2043306"/>
              <a:ext cx="5398992" cy="0"/>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E11628-5A92-A745-BFB6-3CF9FFC41131}"/>
                </a:ext>
              </a:extLst>
            </p:cNvPr>
            <p:cNvCxnSpPr>
              <a:cxnSpLocks/>
            </p:cNvCxnSpPr>
            <p:nvPr/>
          </p:nvCxnSpPr>
          <p:spPr>
            <a:xfrm flipH="1">
              <a:off x="2808635" y="2660258"/>
              <a:ext cx="5444736" cy="0"/>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C44855C-D2A0-3348-A887-09263E0CA17E}"/>
                </a:ext>
              </a:extLst>
            </p:cNvPr>
            <p:cNvSpPr txBox="1"/>
            <p:nvPr/>
          </p:nvSpPr>
          <p:spPr>
            <a:xfrm>
              <a:off x="4636372" y="1858640"/>
              <a:ext cx="1315166" cy="369332"/>
            </a:xfrm>
            <a:prstGeom prst="rect">
              <a:avLst/>
            </a:prstGeom>
            <a:solidFill>
              <a:srgbClr val="091F2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rPr>
                <a:t>Prompt</a:t>
              </a:r>
              <a:endParaRPr kumimoji="0" lang="en-US" b="0" i="0" u="none" strike="noStrike" kern="1200" cap="none" spc="0" normalizeH="0" baseline="0" noProof="0">
                <a:ln>
                  <a:noFill/>
                </a:ln>
                <a:solidFill>
                  <a:srgbClr val="FFFFFF"/>
                </a:solidFill>
                <a:effectLst/>
                <a:uLnTx/>
                <a:uFillTx/>
                <a:latin typeface="Segoe UI"/>
                <a:ea typeface="+mn-ea"/>
                <a:cs typeface="Calibri"/>
              </a:endParaRPr>
            </a:p>
          </p:txBody>
        </p:sp>
        <p:sp>
          <p:nvSpPr>
            <p:cNvPr id="50" name="TextBox 49">
              <a:extLst>
                <a:ext uri="{FF2B5EF4-FFF2-40B4-BE49-F238E27FC236}">
                  <a16:creationId xmlns:a16="http://schemas.microsoft.com/office/drawing/2014/main" id="{978FB3B4-B5B6-8545-A8E9-053928070BFA}"/>
                </a:ext>
              </a:extLst>
            </p:cNvPr>
            <p:cNvSpPr txBox="1"/>
            <p:nvPr/>
          </p:nvSpPr>
          <p:spPr>
            <a:xfrm>
              <a:off x="8207627" y="2874214"/>
              <a:ext cx="1175737"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a:cs typeface="Calibri"/>
                </a:rPr>
                <a:t>Filtered Response</a:t>
              </a:r>
              <a:endParaRPr lang="en-US" sz="1050" b="0" i="0" u="none" strike="noStrike" kern="1200" cap="none" spc="0" normalizeH="0" baseline="0" noProof="0">
                <a:ln>
                  <a:noFill/>
                </a:ln>
                <a:effectLst/>
                <a:uLnTx/>
                <a:uFillTx/>
                <a:latin typeface="Segoe UI"/>
                <a:cs typeface="Calibri"/>
              </a:endParaRPr>
            </a:p>
          </p:txBody>
        </p:sp>
        <p:sp>
          <p:nvSpPr>
            <p:cNvPr id="51" name="Rectangle: Rounded Corners 127">
              <a:extLst>
                <a:ext uri="{FF2B5EF4-FFF2-40B4-BE49-F238E27FC236}">
                  <a16:creationId xmlns:a16="http://schemas.microsoft.com/office/drawing/2014/main" id="{A4FCB738-BC04-6E49-A59D-007AF50C0CCF}"/>
                </a:ext>
              </a:extLst>
            </p:cNvPr>
            <p:cNvSpPr/>
            <p:nvPr/>
          </p:nvSpPr>
          <p:spPr>
            <a:xfrm>
              <a:off x="5843529" y="4488010"/>
              <a:ext cx="5225329" cy="1537707"/>
            </a:xfrm>
            <a:prstGeom prst="rect">
              <a:avLst/>
            </a:prstGeom>
            <a:noFill/>
            <a:ln w="31750">
              <a:gradFill>
                <a:gsLst>
                  <a:gs pos="0">
                    <a:srgbClr val="8DC8E8"/>
                  </a:gs>
                  <a:gs pos="100000">
                    <a:srgbClr val="E8A2D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9B980E95-79AB-5F4D-B9C6-4C7BE4908990}"/>
                </a:ext>
              </a:extLst>
            </p:cNvPr>
            <p:cNvCxnSpPr>
              <a:cxnSpLocks/>
              <a:stCxn id="44" idx="1"/>
            </p:cNvCxnSpPr>
            <p:nvPr/>
          </p:nvCxnSpPr>
          <p:spPr>
            <a:xfrm flipH="1" flipV="1">
              <a:off x="3119041" y="3952967"/>
              <a:ext cx="2976959" cy="1"/>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8510136-39BD-764B-88FC-BE8DE7D7616C}"/>
                </a:ext>
              </a:extLst>
            </p:cNvPr>
            <p:cNvCxnSpPr>
              <a:cxnSpLocks/>
            </p:cNvCxnSpPr>
            <p:nvPr/>
          </p:nvCxnSpPr>
          <p:spPr>
            <a:xfrm>
              <a:off x="9655188" y="2905664"/>
              <a:ext cx="0" cy="755462"/>
            </a:xfrm>
            <a:prstGeom prst="straightConnector1">
              <a:avLst/>
            </a:prstGeom>
            <a:ln w="38100">
              <a:gradFill>
                <a:gsLst>
                  <a:gs pos="0">
                    <a:srgbClr val="8DC8E8"/>
                  </a:gs>
                  <a:gs pos="100000">
                    <a:srgbClr val="E8A2DF"/>
                  </a:gs>
                </a:gsLst>
                <a:lin ang="5400000" scaled="1"/>
              </a:gra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3127C8E-AF5D-1349-9D94-0EE22EF3C656}"/>
                </a:ext>
              </a:extLst>
            </p:cNvPr>
            <p:cNvCxnSpPr>
              <a:cxnSpLocks/>
            </p:cNvCxnSpPr>
            <p:nvPr/>
          </p:nvCxnSpPr>
          <p:spPr>
            <a:xfrm flipV="1">
              <a:off x="2029967" y="3108004"/>
              <a:ext cx="0" cy="593908"/>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19EFC7-23F0-F040-AC82-C4B06FFAC31F}"/>
                </a:ext>
              </a:extLst>
            </p:cNvPr>
            <p:cNvSpPr/>
            <p:nvPr/>
          </p:nvSpPr>
          <p:spPr>
            <a:xfrm>
              <a:off x="8234917" y="1884036"/>
              <a:ext cx="2575563" cy="982499"/>
            </a:xfrm>
            <a:prstGeom prst="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chemeClr val="bg1"/>
                  </a:solidFill>
                  <a:cs typeface="Segoe UI" pitchFamily="34" charset="0"/>
                </a:rPr>
                <a:t>Azure OpenAI</a:t>
              </a:r>
            </a:p>
            <a:p>
              <a:pPr algn="ctr" defTabSz="932472" fontAlgn="base">
                <a:spcBef>
                  <a:spcPct val="0"/>
                </a:spcBef>
                <a:spcAft>
                  <a:spcPct val="0"/>
                </a:spcAft>
              </a:pPr>
              <a:r>
                <a:rPr lang="en-US" sz="1200" b="1">
                  <a:solidFill>
                    <a:schemeClr val="bg1"/>
                  </a:solidFill>
                  <a:cs typeface="Segoe UI" pitchFamily="34" charset="0"/>
                </a:rPr>
                <a:t> Endpoint</a:t>
              </a:r>
            </a:p>
          </p:txBody>
        </p:sp>
        <p:sp>
          <p:nvSpPr>
            <p:cNvPr id="9" name="Graphic 7">
              <a:extLst>
                <a:ext uri="{FF2B5EF4-FFF2-40B4-BE49-F238E27FC236}">
                  <a16:creationId xmlns:a16="http://schemas.microsoft.com/office/drawing/2014/main" id="{6987444E-96C5-473C-CEAA-564A2DD15ED1}"/>
                </a:ext>
              </a:extLst>
            </p:cNvPr>
            <p:cNvSpPr/>
            <p:nvPr/>
          </p:nvSpPr>
          <p:spPr>
            <a:xfrm>
              <a:off x="1236663" y="3161193"/>
              <a:ext cx="369209" cy="461511"/>
            </a:xfrm>
            <a:custGeom>
              <a:avLst/>
              <a:gdLst>
                <a:gd name="connsiteX0" fmla="*/ 442912 w 442912"/>
                <a:gd name="connsiteY0" fmla="*/ 394192 h 553640"/>
                <a:gd name="connsiteX1" fmla="*/ 380628 w 442912"/>
                <a:gd name="connsiteY1" fmla="*/ 331907 h 553640"/>
                <a:gd name="connsiteX2" fmla="*/ 62285 w 442912"/>
                <a:gd name="connsiteY2" fmla="*/ 331907 h 553640"/>
                <a:gd name="connsiteX3" fmla="*/ 0 w 442912"/>
                <a:gd name="connsiteY3" fmla="*/ 394192 h 553640"/>
                <a:gd name="connsiteX4" fmla="*/ 0 w 442912"/>
                <a:gd name="connsiteY4" fmla="*/ 394192 h 553640"/>
                <a:gd name="connsiteX5" fmla="*/ 0 w 442912"/>
                <a:gd name="connsiteY5" fmla="*/ 419659 h 553640"/>
                <a:gd name="connsiteX6" fmla="*/ 14118 w 442912"/>
                <a:gd name="connsiteY6" fmla="*/ 463950 h 553640"/>
                <a:gd name="connsiteX7" fmla="*/ 221456 w 442912"/>
                <a:gd name="connsiteY7" fmla="*/ 553640 h 553640"/>
                <a:gd name="connsiteX8" fmla="*/ 428794 w 442912"/>
                <a:gd name="connsiteY8" fmla="*/ 463950 h 553640"/>
                <a:gd name="connsiteX9" fmla="*/ 442912 w 442912"/>
                <a:gd name="connsiteY9" fmla="*/ 419659 h 553640"/>
                <a:gd name="connsiteX10" fmla="*/ 442912 w 442912"/>
                <a:gd name="connsiteY10" fmla="*/ 394192 h 553640"/>
                <a:gd name="connsiteX11" fmla="*/ 442912 w 442912"/>
                <a:gd name="connsiteY11" fmla="*/ 394192 h 553640"/>
                <a:gd name="connsiteX12" fmla="*/ 359866 w 442912"/>
                <a:gd name="connsiteY12" fmla="*/ 138410 h 553640"/>
                <a:gd name="connsiteX13" fmla="*/ 221456 w 442912"/>
                <a:gd name="connsiteY13" fmla="*/ 0 h 553640"/>
                <a:gd name="connsiteX14" fmla="*/ 109898 w 442912"/>
                <a:gd name="connsiteY14" fmla="*/ 56194 h 553640"/>
                <a:gd name="connsiteX15" fmla="*/ 103808 w 442912"/>
                <a:gd name="connsiteY15" fmla="*/ 55364 h 553640"/>
                <a:gd name="connsiteX16" fmla="*/ 34603 w 442912"/>
                <a:gd name="connsiteY16" fmla="*/ 55364 h 553640"/>
                <a:gd name="connsiteX17" fmla="*/ 13841 w 442912"/>
                <a:gd name="connsiteY17" fmla="*/ 76126 h 553640"/>
                <a:gd name="connsiteX18" fmla="*/ 13841 w 442912"/>
                <a:gd name="connsiteY18" fmla="*/ 228377 h 553640"/>
                <a:gd name="connsiteX19" fmla="*/ 89967 w 442912"/>
                <a:gd name="connsiteY19" fmla="*/ 304502 h 553640"/>
                <a:gd name="connsiteX20" fmla="*/ 89967 w 442912"/>
                <a:gd name="connsiteY20" fmla="*/ 304502 h 553640"/>
                <a:gd name="connsiteX21" fmla="*/ 96887 w 442912"/>
                <a:gd name="connsiteY21" fmla="*/ 304502 h 553640"/>
                <a:gd name="connsiteX22" fmla="*/ 97164 w 442912"/>
                <a:gd name="connsiteY22" fmla="*/ 304502 h 553640"/>
                <a:gd name="connsiteX23" fmla="*/ 124846 w 442912"/>
                <a:gd name="connsiteY23" fmla="*/ 276820 h 553640"/>
                <a:gd name="connsiteX24" fmla="*/ 97164 w 442912"/>
                <a:gd name="connsiteY24" fmla="*/ 249138 h 553640"/>
                <a:gd name="connsiteX25" fmla="*/ 75295 w 442912"/>
                <a:gd name="connsiteY25" fmla="*/ 259657 h 553640"/>
                <a:gd name="connsiteX26" fmla="*/ 55364 w 442912"/>
                <a:gd name="connsiteY26" fmla="*/ 228100 h 553640"/>
                <a:gd name="connsiteX27" fmla="*/ 55364 w 442912"/>
                <a:gd name="connsiteY27" fmla="*/ 221179 h 553640"/>
                <a:gd name="connsiteX28" fmla="*/ 76126 w 442912"/>
                <a:gd name="connsiteY28" fmla="*/ 221179 h 553640"/>
                <a:gd name="connsiteX29" fmla="*/ 104361 w 442912"/>
                <a:gd name="connsiteY29" fmla="*/ 212044 h 553640"/>
                <a:gd name="connsiteX30" fmla="*/ 295367 w 442912"/>
                <a:gd name="connsiteY30" fmla="*/ 255228 h 553640"/>
                <a:gd name="connsiteX31" fmla="*/ 359866 w 442912"/>
                <a:gd name="connsiteY31" fmla="*/ 138133 h 553640"/>
                <a:gd name="connsiteX32" fmla="*/ 83046 w 442912"/>
                <a:gd name="connsiteY32" fmla="*/ 135365 h 553640"/>
                <a:gd name="connsiteX33" fmla="*/ 83046 w 442912"/>
                <a:gd name="connsiteY33" fmla="*/ 141178 h 553640"/>
                <a:gd name="connsiteX34" fmla="*/ 83046 w 442912"/>
                <a:gd name="connsiteY34" fmla="*/ 172736 h 553640"/>
                <a:gd name="connsiteX35" fmla="*/ 76126 w 442912"/>
                <a:gd name="connsiteY35" fmla="*/ 179656 h 553640"/>
                <a:gd name="connsiteX36" fmla="*/ 55364 w 442912"/>
                <a:gd name="connsiteY36" fmla="*/ 179656 h 553640"/>
                <a:gd name="connsiteX37" fmla="*/ 55364 w 442912"/>
                <a:gd name="connsiteY37" fmla="*/ 96610 h 553640"/>
                <a:gd name="connsiteX38" fmla="*/ 83046 w 442912"/>
                <a:gd name="connsiteY38" fmla="*/ 96610 h 553640"/>
                <a:gd name="connsiteX39" fmla="*/ 83046 w 442912"/>
                <a:gd name="connsiteY39" fmla="*/ 135088 h 553640"/>
                <a:gd name="connsiteX40" fmla="*/ 83046 w 442912"/>
                <a:gd name="connsiteY40" fmla="*/ 135088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2912" h="553640">
                  <a:moveTo>
                    <a:pt x="442912" y="394192"/>
                  </a:moveTo>
                  <a:cubicBezTo>
                    <a:pt x="442912" y="359866"/>
                    <a:pt x="414953" y="331907"/>
                    <a:pt x="380628" y="331907"/>
                  </a:cubicBezTo>
                  <a:lnTo>
                    <a:pt x="62285" y="331907"/>
                  </a:lnTo>
                  <a:cubicBezTo>
                    <a:pt x="27959" y="332184"/>
                    <a:pt x="0" y="359866"/>
                    <a:pt x="0" y="394192"/>
                  </a:cubicBezTo>
                  <a:cubicBezTo>
                    <a:pt x="0" y="394192"/>
                    <a:pt x="0" y="394192"/>
                    <a:pt x="0" y="394192"/>
                  </a:cubicBezTo>
                  <a:lnTo>
                    <a:pt x="0" y="419659"/>
                  </a:lnTo>
                  <a:cubicBezTo>
                    <a:pt x="0" y="435715"/>
                    <a:pt x="4983" y="450940"/>
                    <a:pt x="14118" y="463950"/>
                  </a:cubicBezTo>
                  <a:cubicBezTo>
                    <a:pt x="56748" y="523743"/>
                    <a:pt x="126784" y="553640"/>
                    <a:pt x="221456" y="553640"/>
                  </a:cubicBezTo>
                  <a:cubicBezTo>
                    <a:pt x="316128" y="553640"/>
                    <a:pt x="385887" y="524020"/>
                    <a:pt x="428794" y="463950"/>
                  </a:cubicBezTo>
                  <a:cubicBezTo>
                    <a:pt x="437929" y="450940"/>
                    <a:pt x="442912" y="435715"/>
                    <a:pt x="442912" y="419659"/>
                  </a:cubicBezTo>
                  <a:lnTo>
                    <a:pt x="442912" y="394192"/>
                  </a:lnTo>
                  <a:lnTo>
                    <a:pt x="442912" y="394192"/>
                  </a:lnTo>
                  <a:close/>
                  <a:moveTo>
                    <a:pt x="359866" y="138410"/>
                  </a:moveTo>
                  <a:cubicBezTo>
                    <a:pt x="359866" y="62008"/>
                    <a:pt x="297858" y="0"/>
                    <a:pt x="221456" y="0"/>
                  </a:cubicBezTo>
                  <a:cubicBezTo>
                    <a:pt x="177442" y="0"/>
                    <a:pt x="136195" y="20762"/>
                    <a:pt x="109898" y="56194"/>
                  </a:cubicBezTo>
                  <a:cubicBezTo>
                    <a:pt x="107960" y="55641"/>
                    <a:pt x="105745" y="55364"/>
                    <a:pt x="103808" y="55364"/>
                  </a:cubicBezTo>
                  <a:lnTo>
                    <a:pt x="34603" y="55364"/>
                  </a:lnTo>
                  <a:cubicBezTo>
                    <a:pt x="23253" y="55364"/>
                    <a:pt x="13841" y="64776"/>
                    <a:pt x="13841" y="76126"/>
                  </a:cubicBezTo>
                  <a:lnTo>
                    <a:pt x="13841" y="228377"/>
                  </a:lnTo>
                  <a:cubicBezTo>
                    <a:pt x="13841" y="270453"/>
                    <a:pt x="47890" y="304502"/>
                    <a:pt x="89967" y="304502"/>
                  </a:cubicBezTo>
                  <a:cubicBezTo>
                    <a:pt x="89967" y="304502"/>
                    <a:pt x="89967" y="304502"/>
                    <a:pt x="89967" y="304502"/>
                  </a:cubicBezTo>
                  <a:lnTo>
                    <a:pt x="96887" y="304502"/>
                  </a:lnTo>
                  <a:cubicBezTo>
                    <a:pt x="96887" y="304502"/>
                    <a:pt x="97164" y="304502"/>
                    <a:pt x="97164" y="304502"/>
                  </a:cubicBezTo>
                  <a:cubicBezTo>
                    <a:pt x="112389" y="304502"/>
                    <a:pt x="124846" y="292045"/>
                    <a:pt x="124846" y="276820"/>
                  </a:cubicBezTo>
                  <a:cubicBezTo>
                    <a:pt x="124846" y="261595"/>
                    <a:pt x="112389" y="249138"/>
                    <a:pt x="97164" y="249138"/>
                  </a:cubicBezTo>
                  <a:cubicBezTo>
                    <a:pt x="88582" y="249138"/>
                    <a:pt x="80555" y="253013"/>
                    <a:pt x="75295" y="259657"/>
                  </a:cubicBezTo>
                  <a:cubicBezTo>
                    <a:pt x="63115" y="253844"/>
                    <a:pt x="55364" y="241664"/>
                    <a:pt x="55364" y="228100"/>
                  </a:cubicBezTo>
                  <a:lnTo>
                    <a:pt x="55364" y="221179"/>
                  </a:lnTo>
                  <a:lnTo>
                    <a:pt x="76126" y="221179"/>
                  </a:lnTo>
                  <a:cubicBezTo>
                    <a:pt x="86645" y="221179"/>
                    <a:pt x="96333" y="217857"/>
                    <a:pt x="104361" y="212044"/>
                  </a:cubicBezTo>
                  <a:cubicBezTo>
                    <a:pt x="145054" y="276820"/>
                    <a:pt x="230591" y="295921"/>
                    <a:pt x="295367" y="255228"/>
                  </a:cubicBezTo>
                  <a:cubicBezTo>
                    <a:pt x="335506" y="229761"/>
                    <a:pt x="359866" y="185746"/>
                    <a:pt x="359866" y="138133"/>
                  </a:cubicBezTo>
                  <a:close/>
                  <a:moveTo>
                    <a:pt x="83046" y="135365"/>
                  </a:moveTo>
                  <a:cubicBezTo>
                    <a:pt x="83046" y="137303"/>
                    <a:pt x="83046" y="139240"/>
                    <a:pt x="83046" y="141178"/>
                  </a:cubicBezTo>
                  <a:lnTo>
                    <a:pt x="83046" y="172736"/>
                  </a:lnTo>
                  <a:cubicBezTo>
                    <a:pt x="83046" y="176611"/>
                    <a:pt x="80001" y="179656"/>
                    <a:pt x="76126" y="179656"/>
                  </a:cubicBezTo>
                  <a:lnTo>
                    <a:pt x="55364" y="179656"/>
                  </a:lnTo>
                  <a:lnTo>
                    <a:pt x="55364" y="96610"/>
                  </a:lnTo>
                  <a:lnTo>
                    <a:pt x="83046" y="96610"/>
                  </a:lnTo>
                  <a:lnTo>
                    <a:pt x="83046" y="135088"/>
                  </a:lnTo>
                  <a:lnTo>
                    <a:pt x="83046" y="135088"/>
                  </a:lnTo>
                  <a:close/>
                </a:path>
              </a:pathLst>
            </a:custGeom>
            <a:gradFill>
              <a:gsLst>
                <a:gs pos="100000">
                  <a:srgbClr val="E8A2DF"/>
                </a:gs>
                <a:gs pos="1000">
                  <a:srgbClr val="8DC8E8"/>
                </a:gs>
              </a:gsLst>
              <a:path path="circle">
                <a:fillToRect l="100000" t="100000"/>
              </a:path>
            </a:gradFill>
            <a:ln w="27384" cap="flat">
              <a:noFill/>
              <a:prstDash val="solid"/>
              <a:miter/>
            </a:ln>
          </p:spPr>
          <p:txBody>
            <a:bodyPr rtlCol="0" anchor="ctr"/>
            <a:lstStyle/>
            <a:p>
              <a:endParaRPr lang="en-US"/>
            </a:p>
          </p:txBody>
        </p:sp>
        <p:sp>
          <p:nvSpPr>
            <p:cNvPr id="12" name="Rectangle: Rounded Corners 11">
              <a:extLst>
                <a:ext uri="{FF2B5EF4-FFF2-40B4-BE49-F238E27FC236}">
                  <a16:creationId xmlns:a16="http://schemas.microsoft.com/office/drawing/2014/main" id="{396A2DE0-E213-CC5A-0DE8-756E601CA1A5}"/>
                </a:ext>
              </a:extLst>
            </p:cNvPr>
            <p:cNvSpPr/>
            <p:nvPr/>
          </p:nvSpPr>
          <p:spPr bwMode="auto">
            <a:xfrm>
              <a:off x="1243981" y="3762439"/>
              <a:ext cx="1571972" cy="381057"/>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chemeClr val="bg1"/>
                  </a:solidFill>
                  <a:ea typeface="Segoe UI" pitchFamily="34" charset="0"/>
                  <a:cs typeface="Segoe UI" pitchFamily="34" charset="0"/>
                </a:rPr>
                <a:t>Abuse Concern?</a:t>
              </a:r>
            </a:p>
          </p:txBody>
        </p:sp>
        <p:sp>
          <p:nvSpPr>
            <p:cNvPr id="11" name="Oval 10">
              <a:extLst>
                <a:ext uri="{FF2B5EF4-FFF2-40B4-BE49-F238E27FC236}">
                  <a16:creationId xmlns:a16="http://schemas.microsoft.com/office/drawing/2014/main" id="{5FF5F646-17BC-BDA5-7CDB-409E7AD54746}"/>
                </a:ext>
              </a:extLst>
            </p:cNvPr>
            <p:cNvSpPr/>
            <p:nvPr/>
          </p:nvSpPr>
          <p:spPr bwMode="auto">
            <a:xfrm>
              <a:off x="2646359" y="3519186"/>
              <a:ext cx="535093" cy="535093"/>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Graphic 145">
              <a:extLst>
                <a:ext uri="{FF2B5EF4-FFF2-40B4-BE49-F238E27FC236}">
                  <a16:creationId xmlns:a16="http://schemas.microsoft.com/office/drawing/2014/main" id="{BD5DF3E1-6043-F0C3-092F-3B4A5483332E}"/>
                </a:ext>
              </a:extLst>
            </p:cNvPr>
            <p:cNvSpPr/>
            <p:nvPr/>
          </p:nvSpPr>
          <p:spPr>
            <a:xfrm>
              <a:off x="2738041" y="3619468"/>
              <a:ext cx="381000" cy="381057"/>
            </a:xfrm>
            <a:custGeom>
              <a:avLst/>
              <a:gdLst>
                <a:gd name="connsiteX0" fmla="*/ 381000 w 381000"/>
                <a:gd name="connsiteY0" fmla="*/ 190499 h 381057"/>
                <a:gd name="connsiteX1" fmla="*/ 190500 w 381000"/>
                <a:gd name="connsiteY1" fmla="*/ 0 h 381057"/>
                <a:gd name="connsiteX2" fmla="*/ 0 w 381000"/>
                <a:gd name="connsiteY2" fmla="*/ 190499 h 381057"/>
                <a:gd name="connsiteX3" fmla="*/ 21810 w 381000"/>
                <a:gd name="connsiteY3" fmla="*/ 279087 h 381057"/>
                <a:gd name="connsiteX4" fmla="*/ 544 w 381000"/>
                <a:gd name="connsiteY4" fmla="*/ 360781 h 381057"/>
                <a:gd name="connsiteX5" fmla="*/ 544 w 381000"/>
                <a:gd name="connsiteY5" fmla="*/ 368942 h 381057"/>
                <a:gd name="connsiteX6" fmla="*/ 20295 w 381000"/>
                <a:gd name="connsiteY6" fmla="*/ 380530 h 381057"/>
                <a:gd name="connsiteX7" fmla="*/ 102028 w 381000"/>
                <a:gd name="connsiteY7" fmla="*/ 359250 h 381057"/>
                <a:gd name="connsiteX8" fmla="*/ 190500 w 381000"/>
                <a:gd name="connsiteY8" fmla="*/ 380999 h 381057"/>
                <a:gd name="connsiteX9" fmla="*/ 381000 w 381000"/>
                <a:gd name="connsiteY9" fmla="*/ 190499 h 381057"/>
                <a:gd name="connsiteX10" fmla="*/ 190500 w 381000"/>
                <a:gd name="connsiteY10" fmla="*/ 85753 h 381057"/>
                <a:gd name="connsiteX11" fmla="*/ 204788 w 381000"/>
                <a:gd name="connsiteY11" fmla="*/ 100040 h 381057"/>
                <a:gd name="connsiteX12" fmla="*/ 204788 w 381000"/>
                <a:gd name="connsiteY12" fmla="*/ 219103 h 381057"/>
                <a:gd name="connsiteX13" fmla="*/ 190500 w 381000"/>
                <a:gd name="connsiteY13" fmla="*/ 233390 h 381057"/>
                <a:gd name="connsiteX14" fmla="*/ 176213 w 381000"/>
                <a:gd name="connsiteY14" fmla="*/ 219103 h 381057"/>
                <a:gd name="connsiteX15" fmla="*/ 176213 w 381000"/>
                <a:gd name="connsiteY15" fmla="*/ 100040 h 381057"/>
                <a:gd name="connsiteX16" fmla="*/ 190500 w 381000"/>
                <a:gd name="connsiteY16" fmla="*/ 85753 h 381057"/>
                <a:gd name="connsiteX17" fmla="*/ 209550 w 381000"/>
                <a:gd name="connsiteY17" fmla="*/ 276213 h 381057"/>
                <a:gd name="connsiteX18" fmla="*/ 190500 w 381000"/>
                <a:gd name="connsiteY18" fmla="*/ 295263 h 381057"/>
                <a:gd name="connsiteX19" fmla="*/ 171450 w 381000"/>
                <a:gd name="connsiteY19" fmla="*/ 276213 h 381057"/>
                <a:gd name="connsiteX20" fmla="*/ 190500 w 381000"/>
                <a:gd name="connsiteY20" fmla="*/ 257163 h 381057"/>
                <a:gd name="connsiteX21" fmla="*/ 209550 w 381000"/>
                <a:gd name="connsiteY21" fmla="*/ 276213 h 3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1000" h="381057">
                  <a:moveTo>
                    <a:pt x="381000" y="190499"/>
                  </a:moveTo>
                  <a:cubicBezTo>
                    <a:pt x="381000" y="85290"/>
                    <a:pt x="295709" y="0"/>
                    <a:pt x="190500" y="0"/>
                  </a:cubicBezTo>
                  <a:cubicBezTo>
                    <a:pt x="85290" y="0"/>
                    <a:pt x="0" y="85290"/>
                    <a:pt x="0" y="190499"/>
                  </a:cubicBezTo>
                  <a:cubicBezTo>
                    <a:pt x="0" y="221794"/>
                    <a:pt x="7567" y="252019"/>
                    <a:pt x="21810" y="279087"/>
                  </a:cubicBezTo>
                  <a:lnTo>
                    <a:pt x="544" y="360781"/>
                  </a:lnTo>
                  <a:cubicBezTo>
                    <a:pt x="-153" y="363456"/>
                    <a:pt x="-153" y="366266"/>
                    <a:pt x="544" y="368942"/>
                  </a:cubicBezTo>
                  <a:cubicBezTo>
                    <a:pt x="2798" y="377597"/>
                    <a:pt x="11641" y="382784"/>
                    <a:pt x="20295" y="380530"/>
                  </a:cubicBezTo>
                  <a:lnTo>
                    <a:pt x="102028" y="359250"/>
                  </a:lnTo>
                  <a:cubicBezTo>
                    <a:pt x="129067" y="373455"/>
                    <a:pt x="159250" y="380999"/>
                    <a:pt x="190500" y="380999"/>
                  </a:cubicBezTo>
                  <a:cubicBezTo>
                    <a:pt x="295709" y="380999"/>
                    <a:pt x="381000" y="295710"/>
                    <a:pt x="381000" y="190499"/>
                  </a:cubicBezTo>
                  <a:close/>
                  <a:moveTo>
                    <a:pt x="190500" y="85753"/>
                  </a:moveTo>
                  <a:cubicBezTo>
                    <a:pt x="198391" y="85753"/>
                    <a:pt x="204788" y="92150"/>
                    <a:pt x="204788" y="100040"/>
                  </a:cubicBezTo>
                  <a:lnTo>
                    <a:pt x="204788" y="219103"/>
                  </a:lnTo>
                  <a:cubicBezTo>
                    <a:pt x="204788" y="226993"/>
                    <a:pt x="198391" y="233390"/>
                    <a:pt x="190500" y="233390"/>
                  </a:cubicBezTo>
                  <a:cubicBezTo>
                    <a:pt x="182610" y="233390"/>
                    <a:pt x="176213" y="226993"/>
                    <a:pt x="176213" y="219103"/>
                  </a:cubicBezTo>
                  <a:lnTo>
                    <a:pt x="176213" y="100040"/>
                  </a:lnTo>
                  <a:cubicBezTo>
                    <a:pt x="176213" y="92150"/>
                    <a:pt x="182610" y="85753"/>
                    <a:pt x="190500" y="85753"/>
                  </a:cubicBezTo>
                  <a:close/>
                  <a:moveTo>
                    <a:pt x="209550" y="276213"/>
                  </a:moveTo>
                  <a:cubicBezTo>
                    <a:pt x="209550" y="286734"/>
                    <a:pt x="201021" y="295263"/>
                    <a:pt x="190500" y="295263"/>
                  </a:cubicBezTo>
                  <a:cubicBezTo>
                    <a:pt x="179979" y="295263"/>
                    <a:pt x="171450" y="286734"/>
                    <a:pt x="171450" y="276213"/>
                  </a:cubicBezTo>
                  <a:cubicBezTo>
                    <a:pt x="171450" y="265691"/>
                    <a:pt x="179979" y="257163"/>
                    <a:pt x="190500" y="257163"/>
                  </a:cubicBezTo>
                  <a:cubicBezTo>
                    <a:pt x="201021" y="257163"/>
                    <a:pt x="209550" y="265691"/>
                    <a:pt x="209550" y="276213"/>
                  </a:cubicBezTo>
                  <a:close/>
                </a:path>
              </a:pathLst>
            </a:custGeom>
            <a:gradFill>
              <a:gsLst>
                <a:gs pos="100000">
                  <a:srgbClr val="E8A2DF"/>
                </a:gs>
                <a:gs pos="1000">
                  <a:srgbClr val="8DC8E8"/>
                </a:gs>
              </a:gsLst>
              <a:path path="circle">
                <a:fillToRect l="100000" t="100000"/>
              </a:path>
            </a:gradFill>
            <a:ln w="27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32" name="Group 31">
              <a:extLst>
                <a:ext uri="{FF2B5EF4-FFF2-40B4-BE49-F238E27FC236}">
                  <a16:creationId xmlns:a16="http://schemas.microsoft.com/office/drawing/2014/main" id="{E91242B4-F4FE-9AA9-E343-DBE7DE4C910F}"/>
                </a:ext>
              </a:extLst>
            </p:cNvPr>
            <p:cNvGrpSpPr/>
            <p:nvPr/>
          </p:nvGrpSpPr>
          <p:grpSpPr>
            <a:xfrm>
              <a:off x="9586339" y="4598456"/>
              <a:ext cx="1274580" cy="835492"/>
              <a:chOff x="6715958" y="-1421801"/>
              <a:chExt cx="1274580" cy="835492"/>
            </a:xfrm>
          </p:grpSpPr>
          <p:sp>
            <p:nvSpPr>
              <p:cNvPr id="20" name="Graphic 196">
                <a:extLst>
                  <a:ext uri="{FF2B5EF4-FFF2-40B4-BE49-F238E27FC236}">
                    <a16:creationId xmlns:a16="http://schemas.microsoft.com/office/drawing/2014/main" id="{6930B8B1-73D5-031A-4507-2DE98EFFD00D}"/>
                  </a:ext>
                </a:extLst>
              </p:cNvPr>
              <p:cNvSpPr/>
              <p:nvPr/>
            </p:nvSpPr>
            <p:spPr>
              <a:xfrm>
                <a:off x="7111782" y="-1318440"/>
                <a:ext cx="482932" cy="482932"/>
              </a:xfrm>
              <a:custGeom>
                <a:avLst/>
                <a:gdLst>
                  <a:gd name="connsiteX0" fmla="*/ 194310 w 365760"/>
                  <a:gd name="connsiteY0" fmla="*/ 114300 h 365760"/>
                  <a:gd name="connsiteX1" fmla="*/ 250948 w 365760"/>
                  <a:gd name="connsiteY1" fmla="*/ 114300 h 365760"/>
                  <a:gd name="connsiteX2" fmla="*/ 125730 w 365760"/>
                  <a:gd name="connsiteY2" fmla="*/ 0 h 365760"/>
                  <a:gd name="connsiteX3" fmla="*/ 0 w 365760"/>
                  <a:gd name="connsiteY3" fmla="*/ 125730 h 365760"/>
                  <a:gd name="connsiteX4" fmla="*/ 114300 w 365760"/>
                  <a:gd name="connsiteY4" fmla="*/ 250948 h 365760"/>
                  <a:gd name="connsiteX5" fmla="*/ 114300 w 365760"/>
                  <a:gd name="connsiteY5" fmla="*/ 194310 h 365760"/>
                  <a:gd name="connsiteX6" fmla="*/ 194310 w 365760"/>
                  <a:gd name="connsiteY6" fmla="*/ 114300 h 365760"/>
                  <a:gd name="connsiteX7" fmla="*/ 194310 w 365760"/>
                  <a:gd name="connsiteY7" fmla="*/ 137160 h 365760"/>
                  <a:gd name="connsiteX8" fmla="*/ 137160 w 365760"/>
                  <a:gd name="connsiteY8" fmla="*/ 194310 h 365760"/>
                  <a:gd name="connsiteX9" fmla="*/ 137160 w 365760"/>
                  <a:gd name="connsiteY9" fmla="*/ 308610 h 365760"/>
                  <a:gd name="connsiteX10" fmla="*/ 146629 w 365760"/>
                  <a:gd name="connsiteY10" fmla="*/ 340127 h 365760"/>
                  <a:gd name="connsiteX11" fmla="*/ 219131 w 365760"/>
                  <a:gd name="connsiteY11" fmla="*/ 267624 h 365760"/>
                  <a:gd name="connsiteX12" fmla="*/ 283789 w 365760"/>
                  <a:gd name="connsiteY12" fmla="*/ 267624 h 365760"/>
                  <a:gd name="connsiteX13" fmla="*/ 356291 w 365760"/>
                  <a:gd name="connsiteY13" fmla="*/ 340127 h 365760"/>
                  <a:gd name="connsiteX14" fmla="*/ 365760 w 365760"/>
                  <a:gd name="connsiteY14" fmla="*/ 308610 h 365760"/>
                  <a:gd name="connsiteX15" fmla="*/ 365760 w 365760"/>
                  <a:gd name="connsiteY15" fmla="*/ 194310 h 365760"/>
                  <a:gd name="connsiteX16" fmla="*/ 308610 w 365760"/>
                  <a:gd name="connsiteY16" fmla="*/ 137160 h 365760"/>
                  <a:gd name="connsiteX17" fmla="*/ 194310 w 365760"/>
                  <a:gd name="connsiteY17" fmla="*/ 137160 h 365760"/>
                  <a:gd name="connsiteX18" fmla="*/ 320040 w 365760"/>
                  <a:gd name="connsiteY18" fmla="*/ 205740 h 365760"/>
                  <a:gd name="connsiteX19" fmla="*/ 297180 w 365760"/>
                  <a:gd name="connsiteY19" fmla="*/ 228600 h 365760"/>
                  <a:gd name="connsiteX20" fmla="*/ 274320 w 365760"/>
                  <a:gd name="connsiteY20" fmla="*/ 205740 h 365760"/>
                  <a:gd name="connsiteX21" fmla="*/ 297180 w 365760"/>
                  <a:gd name="connsiteY21" fmla="*/ 182880 h 365760"/>
                  <a:gd name="connsiteX22" fmla="*/ 320040 w 365760"/>
                  <a:gd name="connsiteY22" fmla="*/ 205740 h 365760"/>
                  <a:gd name="connsiteX23" fmla="*/ 340127 w 365760"/>
                  <a:gd name="connsiteY23" fmla="*/ 356291 h 365760"/>
                  <a:gd name="connsiteX24" fmla="*/ 267624 w 365760"/>
                  <a:gd name="connsiteY24" fmla="*/ 283789 h 365760"/>
                  <a:gd name="connsiteX25" fmla="*/ 235296 w 365760"/>
                  <a:gd name="connsiteY25" fmla="*/ 283789 h 365760"/>
                  <a:gd name="connsiteX26" fmla="*/ 162793 w 365760"/>
                  <a:gd name="connsiteY26" fmla="*/ 356291 h 365760"/>
                  <a:gd name="connsiteX27" fmla="*/ 194310 w 365760"/>
                  <a:gd name="connsiteY27" fmla="*/ 365760 h 365760"/>
                  <a:gd name="connsiteX28" fmla="*/ 308610 w 365760"/>
                  <a:gd name="connsiteY28" fmla="*/ 365760 h 365760"/>
                  <a:gd name="connsiteX29" fmla="*/ 340127 w 365760"/>
                  <a:gd name="connsiteY29" fmla="*/ 356291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5760" h="365760">
                    <a:moveTo>
                      <a:pt x="194310" y="114300"/>
                    </a:moveTo>
                    <a:lnTo>
                      <a:pt x="250948" y="114300"/>
                    </a:lnTo>
                    <a:cubicBezTo>
                      <a:pt x="245174" y="50218"/>
                      <a:pt x="191315" y="0"/>
                      <a:pt x="125730" y="0"/>
                    </a:cubicBezTo>
                    <a:cubicBezTo>
                      <a:pt x="56291" y="0"/>
                      <a:pt x="0" y="56291"/>
                      <a:pt x="0" y="125730"/>
                    </a:cubicBezTo>
                    <a:cubicBezTo>
                      <a:pt x="0" y="191315"/>
                      <a:pt x="50218" y="245174"/>
                      <a:pt x="114300" y="250948"/>
                    </a:cubicBezTo>
                    <a:lnTo>
                      <a:pt x="114300" y="194310"/>
                    </a:lnTo>
                    <a:cubicBezTo>
                      <a:pt x="114300" y="150122"/>
                      <a:pt x="150122" y="114300"/>
                      <a:pt x="194310" y="114300"/>
                    </a:cubicBezTo>
                    <a:close/>
                    <a:moveTo>
                      <a:pt x="194310" y="137160"/>
                    </a:moveTo>
                    <a:cubicBezTo>
                      <a:pt x="162747" y="137160"/>
                      <a:pt x="137160" y="162747"/>
                      <a:pt x="137160" y="194310"/>
                    </a:cubicBezTo>
                    <a:lnTo>
                      <a:pt x="137160" y="308610"/>
                    </a:lnTo>
                    <a:cubicBezTo>
                      <a:pt x="137160" y="320257"/>
                      <a:pt x="140645" y="331093"/>
                      <a:pt x="146629" y="340127"/>
                    </a:cubicBezTo>
                    <a:lnTo>
                      <a:pt x="219131" y="267624"/>
                    </a:lnTo>
                    <a:cubicBezTo>
                      <a:pt x="236985" y="249771"/>
                      <a:pt x="265935" y="249771"/>
                      <a:pt x="283789" y="267624"/>
                    </a:cubicBezTo>
                    <a:lnTo>
                      <a:pt x="356291" y="340127"/>
                    </a:lnTo>
                    <a:cubicBezTo>
                      <a:pt x="362276" y="331093"/>
                      <a:pt x="365760" y="320257"/>
                      <a:pt x="365760" y="308610"/>
                    </a:cubicBezTo>
                    <a:lnTo>
                      <a:pt x="365760" y="194310"/>
                    </a:lnTo>
                    <a:cubicBezTo>
                      <a:pt x="365760" y="162747"/>
                      <a:pt x="340173" y="137160"/>
                      <a:pt x="308610" y="137160"/>
                    </a:cubicBezTo>
                    <a:lnTo>
                      <a:pt x="194310" y="137160"/>
                    </a:lnTo>
                    <a:close/>
                    <a:moveTo>
                      <a:pt x="320040" y="205740"/>
                    </a:moveTo>
                    <a:cubicBezTo>
                      <a:pt x="320040" y="218366"/>
                      <a:pt x="309806" y="228600"/>
                      <a:pt x="297180" y="228600"/>
                    </a:cubicBezTo>
                    <a:cubicBezTo>
                      <a:pt x="284554" y="228600"/>
                      <a:pt x="274320" y="218366"/>
                      <a:pt x="274320" y="205740"/>
                    </a:cubicBezTo>
                    <a:cubicBezTo>
                      <a:pt x="274320" y="193114"/>
                      <a:pt x="284554" y="182880"/>
                      <a:pt x="297180" y="182880"/>
                    </a:cubicBezTo>
                    <a:cubicBezTo>
                      <a:pt x="309806" y="182880"/>
                      <a:pt x="320040" y="193114"/>
                      <a:pt x="320040" y="205740"/>
                    </a:cubicBezTo>
                    <a:close/>
                    <a:moveTo>
                      <a:pt x="340127" y="356291"/>
                    </a:moveTo>
                    <a:lnTo>
                      <a:pt x="267624" y="283789"/>
                    </a:lnTo>
                    <a:cubicBezTo>
                      <a:pt x="258697" y="274862"/>
                      <a:pt x="244223" y="274862"/>
                      <a:pt x="235296" y="283789"/>
                    </a:cubicBezTo>
                    <a:lnTo>
                      <a:pt x="162793" y="356291"/>
                    </a:lnTo>
                    <a:cubicBezTo>
                      <a:pt x="171828" y="362276"/>
                      <a:pt x="182662" y="365760"/>
                      <a:pt x="194310" y="365760"/>
                    </a:cubicBezTo>
                    <a:lnTo>
                      <a:pt x="308610" y="365760"/>
                    </a:lnTo>
                    <a:cubicBezTo>
                      <a:pt x="320257" y="365760"/>
                      <a:pt x="331093" y="362276"/>
                      <a:pt x="340127" y="356291"/>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Segoe UI Semibold"/>
                </a:endParaRPr>
              </a:p>
            </p:txBody>
          </p:sp>
          <p:sp>
            <p:nvSpPr>
              <p:cNvPr id="28" name="Rectangle: Rounded Corners 27">
                <a:extLst>
                  <a:ext uri="{FF2B5EF4-FFF2-40B4-BE49-F238E27FC236}">
                    <a16:creationId xmlns:a16="http://schemas.microsoft.com/office/drawing/2014/main" id="{5EDFB837-88E6-F59A-5C7B-17E33CA63BA1}"/>
                  </a:ext>
                </a:extLst>
              </p:cNvPr>
              <p:cNvSpPr/>
              <p:nvPr/>
            </p:nvSpPr>
            <p:spPr bwMode="auto">
              <a:xfrm>
                <a:off x="6715958" y="-1421801"/>
                <a:ext cx="1274580" cy="835492"/>
              </a:xfrm>
              <a:prstGeom prst="roundRect">
                <a:avLst>
                  <a:gd name="adj" fmla="val 13077"/>
                </a:avLst>
              </a:prstGeom>
              <a:no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cs typeface="Segoe UI" pitchFamily="34" charset="0"/>
                  </a:rPr>
                  <a:t>Images</a:t>
                </a:r>
              </a:p>
            </p:txBody>
          </p:sp>
        </p:grpSp>
        <p:grpSp>
          <p:nvGrpSpPr>
            <p:cNvPr id="31" name="Group 30">
              <a:extLst>
                <a:ext uri="{FF2B5EF4-FFF2-40B4-BE49-F238E27FC236}">
                  <a16:creationId xmlns:a16="http://schemas.microsoft.com/office/drawing/2014/main" id="{3102C3D0-F99F-D697-4C09-26E6FF02B462}"/>
                </a:ext>
              </a:extLst>
            </p:cNvPr>
            <p:cNvGrpSpPr/>
            <p:nvPr/>
          </p:nvGrpSpPr>
          <p:grpSpPr>
            <a:xfrm>
              <a:off x="8392735" y="4758001"/>
              <a:ext cx="1274580" cy="835492"/>
              <a:chOff x="5187839" y="-1449432"/>
              <a:chExt cx="1274580" cy="835492"/>
            </a:xfrm>
          </p:grpSpPr>
          <p:sp>
            <p:nvSpPr>
              <p:cNvPr id="30" name="Rectangle: Rounded Corners 29">
                <a:extLst>
                  <a:ext uri="{FF2B5EF4-FFF2-40B4-BE49-F238E27FC236}">
                    <a16:creationId xmlns:a16="http://schemas.microsoft.com/office/drawing/2014/main" id="{2753C629-B14B-AAA5-CE65-B6087DDF3C35}"/>
                  </a:ext>
                </a:extLst>
              </p:cNvPr>
              <p:cNvSpPr/>
              <p:nvPr/>
            </p:nvSpPr>
            <p:spPr bwMode="auto">
              <a:xfrm>
                <a:off x="5187839" y="-1449432"/>
                <a:ext cx="1274580" cy="835492"/>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cs typeface="Segoe UI" pitchFamily="34" charset="0"/>
                  </a:rPr>
                  <a:t>Text</a:t>
                </a:r>
              </a:p>
            </p:txBody>
          </p:sp>
          <p:sp>
            <p:nvSpPr>
              <p:cNvPr id="19" name="Graphic 289">
                <a:extLst>
                  <a:ext uri="{FF2B5EF4-FFF2-40B4-BE49-F238E27FC236}">
                    <a16:creationId xmlns:a16="http://schemas.microsoft.com/office/drawing/2014/main" id="{AA883761-F971-1B61-66F3-E1DC0E503B1A}"/>
                  </a:ext>
                </a:extLst>
              </p:cNvPr>
              <p:cNvSpPr/>
              <p:nvPr/>
            </p:nvSpPr>
            <p:spPr>
              <a:xfrm>
                <a:off x="5558105" y="-1252208"/>
                <a:ext cx="534048" cy="350468"/>
              </a:xfrm>
              <a:custGeom>
                <a:avLst/>
                <a:gdLst>
                  <a:gd name="connsiteX0" fmla="*/ 17145 w 365760"/>
                  <a:gd name="connsiteY0" fmla="*/ 0 h 240030"/>
                  <a:gd name="connsiteX1" fmla="*/ 0 w 365760"/>
                  <a:gd name="connsiteY1" fmla="*/ 17145 h 240030"/>
                  <a:gd name="connsiteX2" fmla="*/ 17145 w 365760"/>
                  <a:gd name="connsiteY2" fmla="*/ 34290 h 240030"/>
                  <a:gd name="connsiteX3" fmla="*/ 131445 w 365760"/>
                  <a:gd name="connsiteY3" fmla="*/ 34290 h 240030"/>
                  <a:gd name="connsiteX4" fmla="*/ 148590 w 365760"/>
                  <a:gd name="connsiteY4" fmla="*/ 17145 h 240030"/>
                  <a:gd name="connsiteX5" fmla="*/ 131445 w 365760"/>
                  <a:gd name="connsiteY5" fmla="*/ 0 h 240030"/>
                  <a:gd name="connsiteX6" fmla="*/ 17145 w 365760"/>
                  <a:gd name="connsiteY6" fmla="*/ 0 h 240030"/>
                  <a:gd name="connsiteX7" fmla="*/ 85725 w 365760"/>
                  <a:gd name="connsiteY7" fmla="*/ 68580 h 240030"/>
                  <a:gd name="connsiteX8" fmla="*/ 68580 w 365760"/>
                  <a:gd name="connsiteY8" fmla="*/ 85725 h 240030"/>
                  <a:gd name="connsiteX9" fmla="*/ 85725 w 365760"/>
                  <a:gd name="connsiteY9" fmla="*/ 102870 h 240030"/>
                  <a:gd name="connsiteX10" fmla="*/ 188595 w 365760"/>
                  <a:gd name="connsiteY10" fmla="*/ 102870 h 240030"/>
                  <a:gd name="connsiteX11" fmla="*/ 205740 w 365760"/>
                  <a:gd name="connsiteY11" fmla="*/ 85725 h 240030"/>
                  <a:gd name="connsiteX12" fmla="*/ 188595 w 365760"/>
                  <a:gd name="connsiteY12" fmla="*/ 68580 h 240030"/>
                  <a:gd name="connsiteX13" fmla="*/ 85725 w 365760"/>
                  <a:gd name="connsiteY13" fmla="*/ 68580 h 240030"/>
                  <a:gd name="connsiteX14" fmla="*/ 45720 w 365760"/>
                  <a:gd name="connsiteY14" fmla="*/ 154305 h 240030"/>
                  <a:gd name="connsiteX15" fmla="*/ 62865 w 365760"/>
                  <a:gd name="connsiteY15" fmla="*/ 137160 h 240030"/>
                  <a:gd name="connsiteX16" fmla="*/ 280035 w 365760"/>
                  <a:gd name="connsiteY16" fmla="*/ 137160 h 240030"/>
                  <a:gd name="connsiteX17" fmla="*/ 297180 w 365760"/>
                  <a:gd name="connsiteY17" fmla="*/ 154305 h 240030"/>
                  <a:gd name="connsiteX18" fmla="*/ 280035 w 365760"/>
                  <a:gd name="connsiteY18" fmla="*/ 171450 h 240030"/>
                  <a:gd name="connsiteX19" fmla="*/ 62865 w 365760"/>
                  <a:gd name="connsiteY19" fmla="*/ 171450 h 240030"/>
                  <a:gd name="connsiteX20" fmla="*/ 45720 w 365760"/>
                  <a:gd name="connsiteY20" fmla="*/ 154305 h 240030"/>
                  <a:gd name="connsiteX21" fmla="*/ 17145 w 365760"/>
                  <a:gd name="connsiteY21" fmla="*/ 205740 h 240030"/>
                  <a:gd name="connsiteX22" fmla="*/ 0 w 365760"/>
                  <a:gd name="connsiteY22" fmla="*/ 222885 h 240030"/>
                  <a:gd name="connsiteX23" fmla="*/ 17145 w 365760"/>
                  <a:gd name="connsiteY23" fmla="*/ 240030 h 240030"/>
                  <a:gd name="connsiteX24" fmla="*/ 200025 w 365760"/>
                  <a:gd name="connsiteY24" fmla="*/ 240030 h 240030"/>
                  <a:gd name="connsiteX25" fmla="*/ 217170 w 365760"/>
                  <a:gd name="connsiteY25" fmla="*/ 222885 h 240030"/>
                  <a:gd name="connsiteX26" fmla="*/ 200025 w 365760"/>
                  <a:gd name="connsiteY26" fmla="*/ 205740 h 240030"/>
                  <a:gd name="connsiteX27" fmla="*/ 17145 w 365760"/>
                  <a:gd name="connsiteY27" fmla="*/ 205740 h 240030"/>
                  <a:gd name="connsiteX28" fmla="*/ 240030 w 365760"/>
                  <a:gd name="connsiteY28" fmla="*/ 85725 h 240030"/>
                  <a:gd name="connsiteX29" fmla="*/ 257175 w 365760"/>
                  <a:gd name="connsiteY29" fmla="*/ 68580 h 240030"/>
                  <a:gd name="connsiteX30" fmla="*/ 325755 w 365760"/>
                  <a:gd name="connsiteY30" fmla="*/ 68580 h 240030"/>
                  <a:gd name="connsiteX31" fmla="*/ 342900 w 365760"/>
                  <a:gd name="connsiteY31" fmla="*/ 85725 h 240030"/>
                  <a:gd name="connsiteX32" fmla="*/ 325755 w 365760"/>
                  <a:gd name="connsiteY32" fmla="*/ 102870 h 240030"/>
                  <a:gd name="connsiteX33" fmla="*/ 257175 w 365760"/>
                  <a:gd name="connsiteY33" fmla="*/ 102870 h 240030"/>
                  <a:gd name="connsiteX34" fmla="*/ 240030 w 365760"/>
                  <a:gd name="connsiteY34" fmla="*/ 85725 h 240030"/>
                  <a:gd name="connsiteX35" fmla="*/ 200025 w 365760"/>
                  <a:gd name="connsiteY35" fmla="*/ 0 h 240030"/>
                  <a:gd name="connsiteX36" fmla="*/ 182880 w 365760"/>
                  <a:gd name="connsiteY36" fmla="*/ 17145 h 240030"/>
                  <a:gd name="connsiteX37" fmla="*/ 200025 w 365760"/>
                  <a:gd name="connsiteY37" fmla="*/ 34290 h 240030"/>
                  <a:gd name="connsiteX38" fmla="*/ 348615 w 365760"/>
                  <a:gd name="connsiteY38" fmla="*/ 34290 h 240030"/>
                  <a:gd name="connsiteX39" fmla="*/ 365760 w 365760"/>
                  <a:gd name="connsiteY39" fmla="*/ 17145 h 240030"/>
                  <a:gd name="connsiteX40" fmla="*/ 348615 w 365760"/>
                  <a:gd name="connsiteY40" fmla="*/ 0 h 240030"/>
                  <a:gd name="connsiteX41" fmla="*/ 200025 w 365760"/>
                  <a:gd name="connsiteY41"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5760" h="240030">
                    <a:moveTo>
                      <a:pt x="17145" y="0"/>
                    </a:moveTo>
                    <a:cubicBezTo>
                      <a:pt x="7676" y="0"/>
                      <a:pt x="0" y="7676"/>
                      <a:pt x="0" y="17145"/>
                    </a:cubicBezTo>
                    <a:cubicBezTo>
                      <a:pt x="0" y="26614"/>
                      <a:pt x="7676" y="34290"/>
                      <a:pt x="17145" y="34290"/>
                    </a:cubicBezTo>
                    <a:lnTo>
                      <a:pt x="131445" y="34290"/>
                    </a:lnTo>
                    <a:cubicBezTo>
                      <a:pt x="140914" y="34290"/>
                      <a:pt x="148590" y="26614"/>
                      <a:pt x="148590" y="17145"/>
                    </a:cubicBezTo>
                    <a:cubicBezTo>
                      <a:pt x="148590" y="7676"/>
                      <a:pt x="140914" y="0"/>
                      <a:pt x="131445" y="0"/>
                    </a:cubicBezTo>
                    <a:lnTo>
                      <a:pt x="17145" y="0"/>
                    </a:lnTo>
                    <a:close/>
                    <a:moveTo>
                      <a:pt x="85725" y="68580"/>
                    </a:moveTo>
                    <a:cubicBezTo>
                      <a:pt x="76256" y="68580"/>
                      <a:pt x="68580" y="76256"/>
                      <a:pt x="68580" y="85725"/>
                    </a:cubicBezTo>
                    <a:cubicBezTo>
                      <a:pt x="68580" y="95194"/>
                      <a:pt x="76256" y="102870"/>
                      <a:pt x="85725" y="102870"/>
                    </a:cubicBezTo>
                    <a:lnTo>
                      <a:pt x="188595" y="102870"/>
                    </a:lnTo>
                    <a:cubicBezTo>
                      <a:pt x="198064" y="102870"/>
                      <a:pt x="205740" y="95194"/>
                      <a:pt x="205740" y="85725"/>
                    </a:cubicBezTo>
                    <a:cubicBezTo>
                      <a:pt x="205740" y="76256"/>
                      <a:pt x="198064" y="68580"/>
                      <a:pt x="188595" y="68580"/>
                    </a:cubicBezTo>
                    <a:lnTo>
                      <a:pt x="85725" y="68580"/>
                    </a:lnTo>
                    <a:close/>
                    <a:moveTo>
                      <a:pt x="45720" y="154305"/>
                    </a:moveTo>
                    <a:cubicBezTo>
                      <a:pt x="45720" y="144836"/>
                      <a:pt x="53396" y="137160"/>
                      <a:pt x="62865" y="137160"/>
                    </a:cubicBezTo>
                    <a:lnTo>
                      <a:pt x="280035" y="137160"/>
                    </a:lnTo>
                    <a:cubicBezTo>
                      <a:pt x="289504" y="137160"/>
                      <a:pt x="297180" y="144836"/>
                      <a:pt x="297180" y="154305"/>
                    </a:cubicBezTo>
                    <a:cubicBezTo>
                      <a:pt x="297180" y="163774"/>
                      <a:pt x="289504" y="171450"/>
                      <a:pt x="280035" y="171450"/>
                    </a:cubicBezTo>
                    <a:lnTo>
                      <a:pt x="62865" y="171450"/>
                    </a:lnTo>
                    <a:cubicBezTo>
                      <a:pt x="53396" y="171450"/>
                      <a:pt x="45720" y="163774"/>
                      <a:pt x="45720" y="154305"/>
                    </a:cubicBezTo>
                    <a:close/>
                    <a:moveTo>
                      <a:pt x="17145" y="205740"/>
                    </a:moveTo>
                    <a:cubicBezTo>
                      <a:pt x="7676" y="205740"/>
                      <a:pt x="0" y="213416"/>
                      <a:pt x="0" y="222885"/>
                    </a:cubicBezTo>
                    <a:cubicBezTo>
                      <a:pt x="0" y="232354"/>
                      <a:pt x="7676" y="240030"/>
                      <a:pt x="17145" y="240030"/>
                    </a:cubicBezTo>
                    <a:lnTo>
                      <a:pt x="200025" y="240030"/>
                    </a:lnTo>
                    <a:cubicBezTo>
                      <a:pt x="209494" y="240030"/>
                      <a:pt x="217170" y="232354"/>
                      <a:pt x="217170" y="222885"/>
                    </a:cubicBezTo>
                    <a:cubicBezTo>
                      <a:pt x="217170" y="213416"/>
                      <a:pt x="209494" y="205740"/>
                      <a:pt x="200025" y="205740"/>
                    </a:cubicBezTo>
                    <a:lnTo>
                      <a:pt x="17145" y="205740"/>
                    </a:lnTo>
                    <a:close/>
                    <a:moveTo>
                      <a:pt x="240030" y="85725"/>
                    </a:moveTo>
                    <a:cubicBezTo>
                      <a:pt x="240030" y="76256"/>
                      <a:pt x="247706" y="68580"/>
                      <a:pt x="257175" y="68580"/>
                    </a:cubicBezTo>
                    <a:lnTo>
                      <a:pt x="325755" y="68580"/>
                    </a:lnTo>
                    <a:cubicBezTo>
                      <a:pt x="335224" y="68580"/>
                      <a:pt x="342900" y="76256"/>
                      <a:pt x="342900" y="85725"/>
                    </a:cubicBezTo>
                    <a:cubicBezTo>
                      <a:pt x="342900" y="95194"/>
                      <a:pt x="335224" y="102870"/>
                      <a:pt x="325755" y="102870"/>
                    </a:cubicBezTo>
                    <a:lnTo>
                      <a:pt x="257175" y="102870"/>
                    </a:lnTo>
                    <a:cubicBezTo>
                      <a:pt x="247706" y="102870"/>
                      <a:pt x="240030" y="95194"/>
                      <a:pt x="240030" y="85725"/>
                    </a:cubicBezTo>
                    <a:close/>
                    <a:moveTo>
                      <a:pt x="200025" y="0"/>
                    </a:moveTo>
                    <a:cubicBezTo>
                      <a:pt x="190556" y="0"/>
                      <a:pt x="182880" y="7676"/>
                      <a:pt x="182880" y="17145"/>
                    </a:cubicBezTo>
                    <a:cubicBezTo>
                      <a:pt x="182880" y="26614"/>
                      <a:pt x="190556" y="34290"/>
                      <a:pt x="200025" y="34290"/>
                    </a:cubicBezTo>
                    <a:lnTo>
                      <a:pt x="348615" y="34290"/>
                    </a:lnTo>
                    <a:cubicBezTo>
                      <a:pt x="358084" y="34290"/>
                      <a:pt x="365760" y="26614"/>
                      <a:pt x="365760" y="17145"/>
                    </a:cubicBezTo>
                    <a:cubicBezTo>
                      <a:pt x="365760" y="7676"/>
                      <a:pt x="358084" y="0"/>
                      <a:pt x="348615" y="0"/>
                    </a:cubicBezTo>
                    <a:lnTo>
                      <a:pt x="200025" y="0"/>
                    </a:ln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2000" kern="0">
                  <a:gradFill flip="none" rotWithShape="1">
                    <a:gsLst>
                      <a:gs pos="1629">
                        <a:srgbClr val="2F2F2F"/>
                      </a:gs>
                      <a:gs pos="39000">
                        <a:srgbClr val="2F2F2F"/>
                      </a:gs>
                    </a:gsLst>
                    <a:lin ang="2700000" scaled="1"/>
                    <a:tileRect/>
                  </a:gradFill>
                  <a:latin typeface="Segoe UI Semibold"/>
                </a:endParaRPr>
              </a:p>
            </p:txBody>
          </p:sp>
        </p:grpSp>
        <p:grpSp>
          <p:nvGrpSpPr>
            <p:cNvPr id="26" name="Group 25">
              <a:extLst>
                <a:ext uri="{FF2B5EF4-FFF2-40B4-BE49-F238E27FC236}">
                  <a16:creationId xmlns:a16="http://schemas.microsoft.com/office/drawing/2014/main" id="{D575D987-6509-2B0F-4C99-1A7414B27AFC}"/>
                </a:ext>
              </a:extLst>
            </p:cNvPr>
            <p:cNvGrpSpPr/>
            <p:nvPr/>
          </p:nvGrpSpPr>
          <p:grpSpPr>
            <a:xfrm>
              <a:off x="7199130" y="4917546"/>
              <a:ext cx="1274580" cy="835492"/>
              <a:chOff x="6096000" y="-1408669"/>
              <a:chExt cx="1741488" cy="1141551"/>
            </a:xfrm>
          </p:grpSpPr>
          <p:sp>
            <p:nvSpPr>
              <p:cNvPr id="21" name="Rectangle: Rounded Corners 20">
                <a:extLst>
                  <a:ext uri="{FF2B5EF4-FFF2-40B4-BE49-F238E27FC236}">
                    <a16:creationId xmlns:a16="http://schemas.microsoft.com/office/drawing/2014/main" id="{4D276FB8-6602-E6D3-499D-4CE960F5C494}"/>
                  </a:ext>
                </a:extLst>
              </p:cNvPr>
              <p:cNvSpPr/>
              <p:nvPr/>
            </p:nvSpPr>
            <p:spPr bwMode="auto">
              <a:xfrm>
                <a:off x="6096000" y="-1408669"/>
                <a:ext cx="1741488" cy="1141551"/>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cs typeface="Segoe UI" pitchFamily="34" charset="0"/>
                  </a:rPr>
                  <a:t>Sexual</a:t>
                </a:r>
              </a:p>
            </p:txBody>
          </p:sp>
          <p:sp>
            <p:nvSpPr>
              <p:cNvPr id="18" name="Graphic 322">
                <a:extLst>
                  <a:ext uri="{FF2B5EF4-FFF2-40B4-BE49-F238E27FC236}">
                    <a16:creationId xmlns:a16="http://schemas.microsoft.com/office/drawing/2014/main" id="{00A1A316-FE72-65FD-0C0A-05556CE1A8AA}"/>
                  </a:ext>
                </a:extLst>
              </p:cNvPr>
              <p:cNvSpPr/>
              <p:nvPr/>
            </p:nvSpPr>
            <p:spPr>
              <a:xfrm>
                <a:off x="6604142" y="-1266210"/>
                <a:ext cx="725204"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a:gsLst>
                  <a:gs pos="0">
                    <a:srgbClr val="E8A2DF"/>
                  </a:gs>
                  <a:gs pos="100000">
                    <a:srgbClr val="8DC8E8"/>
                  </a:gs>
                </a:gsLst>
                <a:lin ang="5400000" scaled="1"/>
              </a:gra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1200">
                  <a:cs typeface="Segoe UI" pitchFamily="34" charset="0"/>
                </a:endParaRPr>
              </a:p>
            </p:txBody>
          </p:sp>
        </p:grpSp>
        <p:grpSp>
          <p:nvGrpSpPr>
            <p:cNvPr id="25" name="Group 24">
              <a:extLst>
                <a:ext uri="{FF2B5EF4-FFF2-40B4-BE49-F238E27FC236}">
                  <a16:creationId xmlns:a16="http://schemas.microsoft.com/office/drawing/2014/main" id="{0900334A-DCBA-2CEA-983C-23B9CA2DC8D9}"/>
                </a:ext>
              </a:extLst>
            </p:cNvPr>
            <p:cNvGrpSpPr/>
            <p:nvPr/>
          </p:nvGrpSpPr>
          <p:grpSpPr>
            <a:xfrm>
              <a:off x="6005525" y="5077090"/>
              <a:ext cx="1274580" cy="838946"/>
              <a:chOff x="10156825" y="-1379124"/>
              <a:chExt cx="1741488" cy="1146271"/>
            </a:xfrm>
          </p:grpSpPr>
          <p:sp>
            <p:nvSpPr>
              <p:cNvPr id="23" name="Rectangle: Rounded Corners 22">
                <a:extLst>
                  <a:ext uri="{FF2B5EF4-FFF2-40B4-BE49-F238E27FC236}">
                    <a16:creationId xmlns:a16="http://schemas.microsoft.com/office/drawing/2014/main" id="{D405AC1D-33F4-E70A-2802-418FA3FDDAD3}"/>
                  </a:ext>
                </a:extLst>
              </p:cNvPr>
              <p:cNvSpPr/>
              <p:nvPr/>
            </p:nvSpPr>
            <p:spPr bwMode="auto">
              <a:xfrm>
                <a:off x="10156825" y="-1379124"/>
                <a:ext cx="1741488" cy="1146271"/>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Hate</a:t>
                </a:r>
              </a:p>
            </p:txBody>
          </p:sp>
          <p:sp>
            <p:nvSpPr>
              <p:cNvPr id="24" name="Graphic 322">
                <a:extLst>
                  <a:ext uri="{FF2B5EF4-FFF2-40B4-BE49-F238E27FC236}">
                    <a16:creationId xmlns:a16="http://schemas.microsoft.com/office/drawing/2014/main" id="{D5C23BF1-1B16-6154-A21F-A735C32A011E}"/>
                  </a:ext>
                </a:extLst>
              </p:cNvPr>
              <p:cNvSpPr/>
              <p:nvPr/>
            </p:nvSpPr>
            <p:spPr>
              <a:xfrm>
                <a:off x="10664967" y="-1236666"/>
                <a:ext cx="725204"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400"/>
                <a:endParaRPr lang="en-US" sz="1600" kern="0">
                  <a:gradFill flip="none" rotWithShape="1">
                    <a:gsLst>
                      <a:gs pos="1629">
                        <a:srgbClr val="2F2F2F"/>
                      </a:gs>
                      <a:gs pos="39000">
                        <a:srgbClr val="2F2F2F"/>
                      </a:gs>
                    </a:gsLst>
                    <a:lin ang="2700000" scaled="1"/>
                    <a:tileRect/>
                  </a:gradFill>
                  <a:latin typeface="Segoe UI Semibold"/>
                </a:endParaRPr>
              </a:p>
            </p:txBody>
          </p:sp>
        </p:grpSp>
        <p:sp>
          <p:nvSpPr>
            <p:cNvPr id="36" name="Rectangle: Top Corners Rounded 35">
              <a:extLst>
                <a:ext uri="{FF2B5EF4-FFF2-40B4-BE49-F238E27FC236}">
                  <a16:creationId xmlns:a16="http://schemas.microsoft.com/office/drawing/2014/main" id="{BDA3A20F-41FD-186D-C026-85E15206497D}"/>
                </a:ext>
              </a:extLst>
            </p:cNvPr>
            <p:cNvSpPr/>
            <p:nvPr/>
          </p:nvSpPr>
          <p:spPr bwMode="auto">
            <a:xfrm rot="5400000">
              <a:off x="7985344" y="2158828"/>
              <a:ext cx="941697" cy="433570"/>
            </a:xfrm>
            <a:prstGeom prst="round2SameRect">
              <a:avLst/>
            </a:prstGeom>
            <a:solidFill>
              <a:schemeClr val="accent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RAI</a:t>
              </a:r>
            </a:p>
          </p:txBody>
        </p:sp>
      </p:grpSp>
    </p:spTree>
    <p:extLst>
      <p:ext uri="{BB962C8B-B14F-4D97-AF65-F5344CB8AC3E}">
        <p14:creationId xmlns:p14="http://schemas.microsoft.com/office/powerpoint/2010/main" val="794735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100"/>
                                  </p:stCondLst>
                                  <p:childTnLst>
                                    <p:animMotion origin="layout" path="M -3.54167E-6 0 L -3.54167E-6 0.01968 " pathEditMode="relative" rAng="0" ptsTypes="AA">
                                      <p:cBhvr>
                                        <p:cTn id="9" dur="500" spd="-100000" fill="hold"/>
                                        <p:tgtEl>
                                          <p:spTgt spid="1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p:cNvSpPr>
            <a:spLocks noGrp="1"/>
          </p:cNvSpPr>
          <p:nvPr>
            <p:ph type="body" sz="quarter" idx="12" hasCustomPrompt="1"/>
          </p:nvPr>
        </p:nvSpPr>
        <p:spPr>
          <a:xfrm>
            <a:off x="585216" y="3977319"/>
            <a:ext cx="8569724" cy="615553"/>
          </a:xfrm>
        </p:spPr>
        <p:txBody>
          <a:bodyPr vert="horz" wrap="square" lIns="0" tIns="0" rIns="0" bIns="0" rtlCol="0" anchor="t">
            <a:spAutoFit/>
          </a:bodyPr>
          <a:lstStyle>
            <a:lvl1pPr marL="0" indent="0">
              <a:spcBef>
                <a:spcPct val="0"/>
              </a:spcBef>
              <a:spcAft>
                <a:spcPct val="0"/>
              </a:spcAft>
              <a:buFont typeface="Arial" pitchFamily="34" charset="0"/>
              <a:buNone/>
              <a:defRPr sz="2000" spc="0" baseline="0">
                <a:solidFill>
                  <a:schemeClr val="tx1"/>
                </a:solidFill>
                <a:latin typeface="+mn-lt"/>
              </a:defRPr>
            </a:lvl1pPr>
          </a:lstStyle>
          <a:p>
            <a:r>
              <a:rPr lang="en-US">
                <a:cs typeface="Segoe UI"/>
              </a:rPr>
              <a:t>Exercise – Analyze Text and Image for offensive content.  </a:t>
            </a:r>
            <a:endParaRPr lang="en-US"/>
          </a:p>
          <a:p>
            <a:r>
              <a:rPr lang="en-US">
                <a:cs typeface="Segoe UI"/>
              </a:rPr>
              <a:t>Detect Jailbreaks.</a:t>
            </a:r>
            <a:endParaRPr/>
          </a:p>
        </p:txBody>
      </p:sp>
      <p:sp>
        <p:nvSpPr>
          <p:cNvPr id="3" name="Title"/>
          <p:cNvSpPr>
            <a:spLocks noGrp="1"/>
          </p:cNvSpPr>
          <p:nvPr>
            <p:ph type="title" hasCustomPrompt="1"/>
          </p:nvPr>
        </p:nvSpPr>
        <p:spPr>
          <a:xfrm>
            <a:off x="585216" y="3092909"/>
            <a:ext cx="7422134" cy="438912"/>
          </a:xfrm>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Exercise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F665B-ABD6-CB18-CE4C-52AB0DDD04B3}"/>
            </a:ext>
          </a:extLst>
        </p:cNvPr>
        <p:cNvGrpSpPr/>
        <p:nvPr/>
      </p:nvGrpSpPr>
      <p:grpSpPr>
        <a:xfrm>
          <a:off x="0" y="0"/>
          <a:ext cx="0" cy="0"/>
          <a:chOff x="0" y="0"/>
          <a:chExt cx="0" cy="0"/>
        </a:xfrm>
      </p:grpSpPr>
      <p:sp>
        <p:nvSpPr>
          <p:cNvPr id="2" name="Screenshot">
            <a:extLst>
              <a:ext uri="{FF2B5EF4-FFF2-40B4-BE49-F238E27FC236}">
                <a16:creationId xmlns:a16="http://schemas.microsoft.com/office/drawing/2014/main" id="{471BF618-ECE2-4B2F-F369-2AC986D73780}"/>
              </a:ext>
            </a:extLst>
          </p:cNvPr>
          <p:cNvSpPr>
            <a:spLocks noGrp="1"/>
          </p:cNvSpPr>
          <p:nvPr>
            <p:ph type="pic" sz="quarter" idx="12"/>
          </p:nvPr>
        </p:nvSpPr>
        <p:spPr/>
        <p:txBody>
          <a:bodyPr anchor="ctr" anchorCtr="0">
            <a:noAutofit/>
          </a:bodyPr>
          <a:lstStyle>
            <a:lvl1pPr algn="ctr">
              <a:defRPr>
                <a:solidFill>
                  <a:srgbClr val="000000"/>
                </a:solidFill>
              </a:defRPr>
            </a:lvl1pPr>
          </a:lstStyle>
          <a:p>
            <a:r>
              <a:rPr lang="en-US"/>
              <a:t>Click icon to add picture</a:t>
            </a:r>
          </a:p>
        </p:txBody>
      </p:sp>
      <p:sp>
        <p:nvSpPr>
          <p:cNvPr id="3" name="Subtitle">
            <a:extLst>
              <a:ext uri="{FF2B5EF4-FFF2-40B4-BE49-F238E27FC236}">
                <a16:creationId xmlns:a16="http://schemas.microsoft.com/office/drawing/2014/main" id="{E455E6D3-BECD-35F8-E200-C431B324787C}"/>
              </a:ext>
            </a:extLst>
          </p:cNvPr>
          <p:cNvSpPr>
            <a:spLocks noGrp="1"/>
          </p:cNvSpPr>
          <p:nvPr>
            <p:ph type="body" sz="quarter" idx="10" hasCustomPrompt="1"/>
          </p:nvPr>
        </p:nvSpPr>
        <p:spPr>
          <a:xfrm>
            <a:off x="0" y="687160"/>
            <a:ext cx="12192000" cy="323743"/>
          </a:xfrm>
        </p:spPr>
        <p:txBody>
          <a:bodyPr vert="horz" wrap="square" lIns="0" tIns="0" rIns="0" bIns="0" rtlCol="0" anchor="t">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ctr"/>
            <a:r>
              <a:rPr lang="en-US" sz="3200" b="1">
                <a:solidFill>
                  <a:srgbClr val="7030A0"/>
                </a:solidFill>
                <a:ea typeface="+mn-lt"/>
                <a:cs typeface="+mn-lt"/>
                <a:hlinkClick r:id="rId4"/>
              </a:rPr>
              <a:t>https://aka.ms/rai-hub/azure-content-safety</a:t>
            </a:r>
            <a:endParaRPr lang="en-US" sz="3200" b="1">
              <a:solidFill>
                <a:srgbClr val="7030A0"/>
              </a:solidFill>
            </a:endParaRPr>
          </a:p>
        </p:txBody>
      </p:sp>
      <p:pic>
        <p:nvPicPr>
          <p:cNvPr id="8" name="Picture 7">
            <a:extLst>
              <a:ext uri="{FF2B5EF4-FFF2-40B4-BE49-F238E27FC236}">
                <a16:creationId xmlns:a16="http://schemas.microsoft.com/office/drawing/2014/main" id="{C4DE1D5F-5C6C-158B-4D53-5D228E5E45C7}"/>
              </a:ext>
            </a:extLst>
          </p:cNvPr>
          <p:cNvPicPr>
            <a:picLocks noChangeAspect="1"/>
          </p:cNvPicPr>
          <p:nvPr/>
        </p:nvPicPr>
        <p:blipFill>
          <a:blip r:embed="rId5"/>
          <a:stretch>
            <a:fillRect/>
          </a:stretch>
        </p:blipFill>
        <p:spPr>
          <a:xfrm>
            <a:off x="6358812" y="1555546"/>
            <a:ext cx="5946405" cy="4307517"/>
          </a:xfrm>
          <a:prstGeom prst="rect">
            <a:avLst/>
          </a:prstGeom>
        </p:spPr>
      </p:pic>
      <p:pic>
        <p:nvPicPr>
          <p:cNvPr id="6" name="Picture 5" descr="Scan me!">
            <a:extLst>
              <a:ext uri="{FF2B5EF4-FFF2-40B4-BE49-F238E27FC236}">
                <a16:creationId xmlns:a16="http://schemas.microsoft.com/office/drawing/2014/main" id="{A303E5BD-8B11-E833-86E9-5C4683FB555C}"/>
              </a:ext>
            </a:extLst>
          </p:cNvPr>
          <p:cNvPicPr>
            <a:picLocks noChangeAspect="1"/>
          </p:cNvPicPr>
          <p:nvPr/>
        </p:nvPicPr>
        <p:blipFill>
          <a:blip r:embed="rId6"/>
          <a:stretch>
            <a:fillRect/>
          </a:stretch>
        </p:blipFill>
        <p:spPr>
          <a:xfrm>
            <a:off x="1128712" y="1557338"/>
            <a:ext cx="3374231" cy="3374231"/>
          </a:xfrm>
          <a:prstGeom prst="rect">
            <a:avLst/>
          </a:prstGeom>
        </p:spPr>
      </p:pic>
    </p:spTree>
    <p:extLst>
      <p:ext uri="{BB962C8B-B14F-4D97-AF65-F5344CB8AC3E}">
        <p14:creationId xmlns:p14="http://schemas.microsoft.com/office/powerpoint/2010/main" val="425607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creenshot"/>
          <p:cNvSpPr>
            <a:spLocks noGrp="1"/>
          </p:cNvSpPr>
          <p:nvPr>
            <p:ph type="pic" sz="quarter" idx="12"/>
          </p:nvPr>
        </p:nvSpPr>
        <p:spPr/>
        <p:txBody>
          <a:bodyPr anchor="ctr" anchorCtr="0">
            <a:noAutofit/>
          </a:bodyPr>
          <a:lstStyle>
            <a:lvl1pPr algn="ctr">
              <a:defRPr>
                <a:solidFill>
                  <a:srgbClr val="000000"/>
                </a:solidFill>
              </a:defRPr>
            </a:lvl1pPr>
          </a:lstStyle>
          <a:p>
            <a:r>
              <a:rPr lang="en-US"/>
              <a:t>Click icon to add picture</a:t>
            </a:r>
          </a:p>
        </p:txBody>
      </p:sp>
      <p:sp>
        <p:nvSpPr>
          <p:cNvPr id="3" name="Subtitle"/>
          <p:cNvSpPr>
            <a:spLocks noGrp="1"/>
          </p:cNvSpPr>
          <p:nvPr>
            <p:ph type="body" sz="quarter" idx="10" hasCustomPrompt="1"/>
          </p:nvPr>
        </p:nvSpPr>
        <p:spPr>
          <a:xfrm>
            <a:off x="0" y="687160"/>
            <a:ext cx="12192000" cy="323743"/>
          </a:xfrm>
        </p:spPr>
        <p:txBody>
          <a:bodyPr vert="horz" wrap="square" lIns="0" tIns="0" rIns="0" bIns="0" rtlCol="0" anchor="t">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algn="ctr"/>
            <a:r>
              <a:rPr lang="en-US" sz="3200" b="1">
                <a:solidFill>
                  <a:srgbClr val="7030A0"/>
                </a:solidFill>
                <a:ea typeface="+mn-lt"/>
                <a:cs typeface="+mn-lt"/>
                <a:hlinkClick r:id="rId4"/>
              </a:rPr>
              <a:t>https://aka.ms/rai-hub/azure-content-safety</a:t>
            </a:r>
            <a:endParaRPr lang="en-US" sz="3200" b="1">
              <a:solidFill>
                <a:srgbClr val="7030A0"/>
              </a:solidFill>
            </a:endParaRPr>
          </a:p>
        </p:txBody>
      </p:sp>
      <p:pic>
        <p:nvPicPr>
          <p:cNvPr id="8" name="Picture 7">
            <a:extLst>
              <a:ext uri="{FF2B5EF4-FFF2-40B4-BE49-F238E27FC236}">
                <a16:creationId xmlns:a16="http://schemas.microsoft.com/office/drawing/2014/main" id="{14CB5F20-04E1-C79F-C7F3-DBF399BF35CF}"/>
              </a:ext>
            </a:extLst>
          </p:cNvPr>
          <p:cNvPicPr>
            <a:picLocks noChangeAspect="1"/>
          </p:cNvPicPr>
          <p:nvPr/>
        </p:nvPicPr>
        <p:blipFill>
          <a:blip r:embed="rId5"/>
          <a:stretch>
            <a:fillRect/>
          </a:stretch>
        </p:blipFill>
        <p:spPr>
          <a:xfrm>
            <a:off x="6358812" y="1555546"/>
            <a:ext cx="5946405" cy="4307517"/>
          </a:xfrm>
          <a:prstGeom prst="rect">
            <a:avLst/>
          </a:prstGeom>
        </p:spPr>
      </p:pic>
      <p:pic>
        <p:nvPicPr>
          <p:cNvPr id="6" name="Picture 5" descr="Scan me!">
            <a:extLst>
              <a:ext uri="{FF2B5EF4-FFF2-40B4-BE49-F238E27FC236}">
                <a16:creationId xmlns:a16="http://schemas.microsoft.com/office/drawing/2014/main" id="{848E75F6-8D98-AD84-4840-04CC35038E84}"/>
              </a:ext>
            </a:extLst>
          </p:cNvPr>
          <p:cNvPicPr>
            <a:picLocks noChangeAspect="1"/>
          </p:cNvPicPr>
          <p:nvPr/>
        </p:nvPicPr>
        <p:blipFill>
          <a:blip r:embed="rId6"/>
          <a:stretch>
            <a:fillRect/>
          </a:stretch>
        </p:blipFill>
        <p:spPr>
          <a:xfrm>
            <a:off x="1128712" y="1557338"/>
            <a:ext cx="3374231" cy="33742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2">
            <a:extLst>
              <a:ext uri="{FF2B5EF4-FFF2-40B4-BE49-F238E27FC236}">
                <a16:creationId xmlns:a16="http://schemas.microsoft.com/office/drawing/2014/main" id="{D334A500-A255-872D-FE31-5DC28FCC7164}"/>
              </a:ext>
            </a:extLst>
          </p:cNvPr>
          <p:cNvGraphicFramePr>
            <a:graphicFrameLocks noGrp="1"/>
          </p:cNvGraphicFramePr>
          <p:nvPr>
            <p:ph idx="1"/>
            <p:extLst>
              <p:ext uri="{D42A27DB-BD31-4B8C-83A1-F6EECF244321}">
                <p14:modId xmlns:p14="http://schemas.microsoft.com/office/powerpoint/2010/main" val="213636202"/>
              </p:ext>
            </p:extLst>
          </p:nvPr>
        </p:nvGraphicFramePr>
        <p:xfrm>
          <a:off x="5221285" y="766719"/>
          <a:ext cx="6840481"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C09BDB6D-043A-01FB-2DB0-240474886661}"/>
              </a:ext>
            </a:extLst>
          </p:cNvPr>
          <p:cNvSpPr/>
          <p:nvPr/>
        </p:nvSpPr>
        <p:spPr>
          <a:xfrm>
            <a:off x="4780344" y="604777"/>
            <a:ext cx="94527" cy="5648445"/>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a:extLst>
              <a:ext uri="{FF2B5EF4-FFF2-40B4-BE49-F238E27FC236}">
                <a16:creationId xmlns:a16="http://schemas.microsoft.com/office/drawing/2014/main" id="{8B0B244D-C3C0-7226-867D-6D9E862B0256}"/>
              </a:ext>
            </a:extLst>
          </p:cNvPr>
          <p:cNvSpPr>
            <a:spLocks noGrp="1"/>
          </p:cNvSpPr>
          <p:nvPr>
            <p:ph type="title" hasCustomPrompt="1"/>
          </p:nvPr>
        </p:nvSpPr>
        <p:spPr>
          <a:xfrm>
            <a:off x="838200" y="2596419"/>
            <a:ext cx="3182027" cy="1661993"/>
          </a:xfrm>
        </p:spPr>
        <p:txBody>
          <a:bodyPr anchor="ctr"/>
          <a:lstStyle>
            <a:lvl1pPr>
              <a:defRPr>
                <a:solidFill>
                  <a:srgbClr val="2A446F"/>
                </a:solidFill>
              </a:defRPr>
            </a:lvl1pPr>
          </a:lstStyle>
          <a:p>
            <a:pPr algn="r"/>
            <a:br>
              <a:rPr lang="en-US"/>
            </a:br>
            <a:r>
              <a:rPr lang="en-US"/>
              <a:t>What We Will Cover Today</a:t>
            </a:r>
            <a:endParaRPr lang="en-US">
              <a:solidFill>
                <a:schemeClr val="accent3"/>
              </a:solidFill>
            </a:endParaRPr>
          </a:p>
        </p:txBody>
      </p:sp>
    </p:spTree>
    <p:extLst>
      <p:ext uri="{BB962C8B-B14F-4D97-AF65-F5344CB8AC3E}">
        <p14:creationId xmlns:p14="http://schemas.microsoft.com/office/powerpoint/2010/main" val="3931505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3153092"/>
            <a:ext cx="3182027" cy="548640"/>
          </a:xfrm>
        </p:spPr>
        <p:txBody>
          <a:bodyPr anchor="ctr"/>
          <a:lstStyle>
            <a:lvl1pPr>
              <a:defRPr>
                <a:solidFill>
                  <a:srgbClr val="2A446F"/>
                </a:solidFill>
              </a:defRPr>
            </a:lvl1pPr>
          </a:lstStyle>
          <a:p>
            <a:r>
              <a:rPr lang="en-US"/>
              <a:t>Prerequisites</a:t>
            </a:r>
          </a:p>
        </p:txBody>
      </p:sp>
      <p:sp>
        <p:nvSpPr>
          <p:cNvPr id="3" name="Subtitle"/>
          <p:cNvSpPr>
            <a:spLocks noGrp="1"/>
          </p:cNvSpPr>
          <p:nvPr>
            <p:ph type="body" sz="quarter" idx="11" hasCustomPrompt="1"/>
          </p:nvPr>
        </p:nvSpPr>
        <p:spPr>
          <a:xfrm>
            <a:off x="4941888" y="3088858"/>
            <a:ext cx="6667500" cy="677108"/>
          </a:xfrm>
        </p:spPr>
        <p:txBody>
          <a:bodyPr anchor="ctr"/>
          <a:lstStyle>
            <a:lvl1pPr marL="231775" indent="-231775">
              <a:spcAft>
                <a:spcPts val="600"/>
              </a:spcAft>
              <a:buFont typeface="Wingdings" panose="05000000000000000000" pitchFamily="2" charset="2"/>
              <a:buChar char=""/>
              <a:defRPr sz="1800"/>
            </a:lvl1pPr>
          </a:lstStyle>
          <a:p>
            <a:pPr lvl="1"/>
            <a:r>
              <a:rPr lang="en-US">
                <a:cs typeface="Arial"/>
              </a:rPr>
              <a:t>Ability to understand Python at the beginner level.</a:t>
            </a:r>
          </a:p>
          <a:p>
            <a:pPr lvl="1"/>
            <a:r>
              <a:rPr lang="en-US">
                <a:cs typeface="Arial"/>
              </a:rPr>
              <a:t>Azure Student subscriptions do not have Azure OpenAI</a:t>
            </a:r>
            <a:endParaRPr>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Introduction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48640"/>
          </a:xfrm>
        </p:spPr>
        <p:txBody>
          <a:bodyPr/>
          <a:lstStyle>
            <a:lvl1pPr>
              <a:lnSpc>
                <a:spcPct val="100000"/>
              </a:lnSpc>
              <a:defRPr sz="3600">
                <a:solidFill>
                  <a:srgbClr val="2A446F"/>
                </a:solidFill>
              </a:defRPr>
            </a:lvl1pPr>
          </a:lstStyle>
          <a:p>
            <a:r>
              <a:rPr lang="en-US"/>
              <a:t>Introduction</a:t>
            </a:r>
          </a:p>
        </p:txBody>
      </p:sp>
      <p:sp>
        <p:nvSpPr>
          <p:cNvPr id="3" name="Subtitle"/>
          <p:cNvSpPr>
            <a:spLocks noGrp="1"/>
          </p:cNvSpPr>
          <p:nvPr>
            <p:ph sz="quarter" idx="10" hasCustomPrompt="1"/>
          </p:nvPr>
        </p:nvSpPr>
        <p:spPr>
          <a:xfrm>
            <a:off x="584200" y="1435100"/>
            <a:ext cx="11018838" cy="1280160"/>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t>In today's data-driven world, the demand for AI systems to less harmful to individuals and society. Ethical principles has never been more pronounced.</a:t>
            </a:r>
          </a:p>
        </p:txBody>
      </p:sp>
      <p:grpSp>
        <p:nvGrpSpPr>
          <p:cNvPr id="10" name="Group 9">
            <a:extLst>
              <a:ext uri="{FF2B5EF4-FFF2-40B4-BE49-F238E27FC236}">
                <a16:creationId xmlns:a16="http://schemas.microsoft.com/office/drawing/2014/main" id="{1E1B65A2-6F89-870A-C8A9-5C11713F102A}"/>
              </a:ext>
              <a:ext uri="{C183D7F6-B498-43B3-948B-1728B52AA6E4}">
                <adec:decorative xmlns:adec="http://schemas.microsoft.com/office/drawing/2017/decorative" val="1"/>
              </a:ext>
            </a:extLst>
          </p:cNvPr>
          <p:cNvGrpSpPr/>
          <p:nvPr/>
        </p:nvGrpSpPr>
        <p:grpSpPr>
          <a:xfrm>
            <a:off x="9066998" y="2971800"/>
            <a:ext cx="2536040" cy="2829200"/>
            <a:chOff x="9073348" y="2027159"/>
            <a:chExt cx="2536040" cy="2829200"/>
          </a:xfrm>
        </p:grpSpPr>
        <p:sp>
          <p:nvSpPr>
            <p:cNvPr id="11" name="TextBox 10">
              <a:extLst>
                <a:ext uri="{FF2B5EF4-FFF2-40B4-BE49-F238E27FC236}">
                  <a16:creationId xmlns:a16="http://schemas.microsoft.com/office/drawing/2014/main" id="{3F0BF1BE-D8F0-C3E7-62F3-80B83C92648A}"/>
                </a:ext>
              </a:extLst>
            </p:cNvPr>
            <p:cNvSpPr txBox="1"/>
            <p:nvPr/>
          </p:nvSpPr>
          <p:spPr>
            <a:xfrm>
              <a:off x="9073348" y="3933029"/>
              <a:ext cx="2536040" cy="923330"/>
            </a:xfrm>
            <a:prstGeom prst="rect">
              <a:avLst/>
            </a:prstGeom>
            <a:noFill/>
          </p:spPr>
          <p:txBody>
            <a:bodyPr wrap="square">
              <a:spAutoFit/>
            </a:bodyPr>
            <a:lstStyle/>
            <a:p>
              <a:r>
                <a:rPr lang="en-US">
                  <a:solidFill>
                    <a:prstClr val="black"/>
                  </a:solidFill>
                  <a:latin typeface="Segoe UI" panose="020B0502040204020203" pitchFamily="34" charset="0"/>
                </a:rPr>
                <a:t>Governments are </a:t>
              </a:r>
              <a:r>
                <a:rPr lang="en-US" b="1">
                  <a:solidFill>
                    <a:prstClr val="black"/>
                  </a:solidFill>
                  <a:latin typeface="Segoe UI" panose="020B0502040204020203" pitchFamily="34" charset="0"/>
                </a:rPr>
                <a:t>regulating</a:t>
              </a:r>
              <a:r>
                <a:rPr lang="en-US">
                  <a:solidFill>
                    <a:prstClr val="black"/>
                  </a:solidFill>
                  <a:latin typeface="Segoe UI" panose="020B0502040204020203" pitchFamily="34" charset="0"/>
                </a:rPr>
                <a:t> AI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in response</a:t>
              </a:r>
              <a:endParaRPr lang="en-US">
                <a:solidFill>
                  <a:prstClr val="black"/>
                </a:solidFill>
                <a:latin typeface="Calibri" panose="020F0502020204030204"/>
              </a:endParaRPr>
            </a:p>
          </p:txBody>
        </p:sp>
        <p:pic>
          <p:nvPicPr>
            <p:cNvPr id="12" name="Graphic 11">
              <a:extLst>
                <a:ext uri="{FF2B5EF4-FFF2-40B4-BE49-F238E27FC236}">
                  <a16:creationId xmlns:a16="http://schemas.microsoft.com/office/drawing/2014/main" id="{5E565CD1-6415-E17D-6159-FF5E569C75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0845" y="2027159"/>
              <a:ext cx="1728892" cy="1728892"/>
            </a:xfrm>
            <a:prstGeom prst="rect">
              <a:avLst/>
            </a:prstGeom>
          </p:spPr>
        </p:pic>
      </p:grpSp>
      <p:grpSp>
        <p:nvGrpSpPr>
          <p:cNvPr id="13" name="Group 12">
            <a:extLst>
              <a:ext uri="{FF2B5EF4-FFF2-40B4-BE49-F238E27FC236}">
                <a16:creationId xmlns:a16="http://schemas.microsoft.com/office/drawing/2014/main" id="{F44B1CB0-ED60-1FA9-454B-4417569F9656}"/>
              </a:ext>
              <a:ext uri="{C183D7F6-B498-43B3-948B-1728B52AA6E4}">
                <adec:decorative xmlns:adec="http://schemas.microsoft.com/office/drawing/2017/decorative" val="1"/>
              </a:ext>
            </a:extLst>
          </p:cNvPr>
          <p:cNvGrpSpPr/>
          <p:nvPr/>
        </p:nvGrpSpPr>
        <p:grpSpPr>
          <a:xfrm>
            <a:off x="598323" y="3009528"/>
            <a:ext cx="2491591" cy="2785324"/>
            <a:chOff x="604672" y="2064887"/>
            <a:chExt cx="2491591" cy="2785324"/>
          </a:xfrm>
        </p:grpSpPr>
        <p:sp>
          <p:nvSpPr>
            <p:cNvPr id="14" name="TextBox 13">
              <a:extLst>
                <a:ext uri="{FF2B5EF4-FFF2-40B4-BE49-F238E27FC236}">
                  <a16:creationId xmlns:a16="http://schemas.microsoft.com/office/drawing/2014/main" id="{1173CF7B-AE7C-E336-9C04-84A5242F410A}"/>
                </a:ext>
              </a:extLst>
            </p:cNvPr>
            <p:cNvSpPr txBox="1"/>
            <p:nvPr/>
          </p:nvSpPr>
          <p:spPr>
            <a:xfrm>
              <a:off x="604672" y="3926881"/>
              <a:ext cx="2491591" cy="923330"/>
            </a:xfrm>
            <a:prstGeom prst="rect">
              <a:avLst/>
            </a:prstGeom>
            <a:noFill/>
          </p:spPr>
          <p:txBody>
            <a:bodyPr wrap="square">
              <a:spAutoFit/>
            </a:bodyPr>
            <a:lstStyle/>
            <a:p>
              <a:r>
                <a:rPr lang="en-US">
                  <a:solidFill>
                    <a:prstClr val="black"/>
                  </a:solidFill>
                  <a:latin typeface="Segoe UI" panose="020B0502040204020203" pitchFamily="34" charset="0"/>
                </a:rPr>
                <a:t>AI </a:t>
              </a:r>
              <a:r>
                <a:rPr lang="en-US" b="1">
                  <a:solidFill>
                    <a:prstClr val="black"/>
                  </a:solidFill>
                  <a:latin typeface="Segoe UI" panose="020B0502040204020203" pitchFamily="34" charset="0"/>
                </a:rPr>
                <a:t>innovation</a:t>
              </a:r>
              <a:r>
                <a:rPr lang="en-US">
                  <a:solidFill>
                    <a:prstClr val="black"/>
                  </a:solidFill>
                  <a:latin typeface="Segoe UI" panose="020B0502040204020203" pitchFamily="34" charset="0"/>
                </a:rPr>
                <a:t> is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occurring at a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rapid pace</a:t>
              </a:r>
            </a:p>
          </p:txBody>
        </p:sp>
        <p:pic>
          <p:nvPicPr>
            <p:cNvPr id="15" name="Graphic 14">
              <a:extLst>
                <a:ext uri="{FF2B5EF4-FFF2-40B4-BE49-F238E27FC236}">
                  <a16:creationId xmlns:a16="http://schemas.microsoft.com/office/drawing/2014/main" id="{869B9617-D6BA-07BF-73A3-FFC5EA74C0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6021" y="2064887"/>
              <a:ext cx="1728892" cy="1728892"/>
            </a:xfrm>
            <a:prstGeom prst="rect">
              <a:avLst/>
            </a:prstGeom>
          </p:spPr>
        </p:pic>
      </p:grpSp>
      <p:grpSp>
        <p:nvGrpSpPr>
          <p:cNvPr id="16" name="Group 15">
            <a:extLst>
              <a:ext uri="{FF2B5EF4-FFF2-40B4-BE49-F238E27FC236}">
                <a16:creationId xmlns:a16="http://schemas.microsoft.com/office/drawing/2014/main" id="{5647FDBC-5CC5-87D3-F42B-7E8B07133819}"/>
              </a:ext>
              <a:ext uri="{C183D7F6-B498-43B3-948B-1728B52AA6E4}">
                <adec:decorative xmlns:adec="http://schemas.microsoft.com/office/drawing/2017/decorative" val="1"/>
              </a:ext>
            </a:extLst>
          </p:cNvPr>
          <p:cNvGrpSpPr/>
          <p:nvPr/>
        </p:nvGrpSpPr>
        <p:grpSpPr>
          <a:xfrm>
            <a:off x="6246585" y="3173304"/>
            <a:ext cx="2528091" cy="2616198"/>
            <a:chOff x="6252934" y="2228663"/>
            <a:chExt cx="2528091" cy="2616198"/>
          </a:xfrm>
        </p:grpSpPr>
        <p:sp>
          <p:nvSpPr>
            <p:cNvPr id="17" name="TextBox 16">
              <a:extLst>
                <a:ext uri="{FF2B5EF4-FFF2-40B4-BE49-F238E27FC236}">
                  <a16:creationId xmlns:a16="http://schemas.microsoft.com/office/drawing/2014/main" id="{CB35FDAE-12C7-A5E1-0094-8FEBE1815588}"/>
                </a:ext>
              </a:extLst>
            </p:cNvPr>
            <p:cNvSpPr txBox="1"/>
            <p:nvPr/>
          </p:nvSpPr>
          <p:spPr>
            <a:xfrm>
              <a:off x="6252934" y="3921531"/>
              <a:ext cx="2528091" cy="923330"/>
            </a:xfrm>
            <a:prstGeom prst="rect">
              <a:avLst/>
            </a:prstGeom>
            <a:noFill/>
          </p:spPr>
          <p:txBody>
            <a:bodyPr wrap="square">
              <a:spAutoFit/>
            </a:bodyPr>
            <a:lstStyle/>
            <a:p>
              <a:r>
                <a:rPr lang="en-US">
                  <a:solidFill>
                    <a:prstClr val="black"/>
                  </a:solidFill>
                  <a:latin typeface="Segoe UI" panose="020B0502040204020203" pitchFamily="34" charset="0"/>
                </a:rPr>
                <a:t>Societal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expectations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are </a:t>
              </a:r>
              <a:r>
                <a:rPr lang="en-US" b="1">
                  <a:solidFill>
                    <a:prstClr val="black"/>
                  </a:solidFill>
                  <a:latin typeface="Segoe UI" panose="020B0502040204020203" pitchFamily="34" charset="0"/>
                </a:rPr>
                <a:t>evolving</a:t>
              </a:r>
            </a:p>
          </p:txBody>
        </p:sp>
        <p:pic>
          <p:nvPicPr>
            <p:cNvPr id="18" name="Graphic 17">
              <a:extLst>
                <a:ext uri="{FF2B5EF4-FFF2-40B4-BE49-F238E27FC236}">
                  <a16:creationId xmlns:a16="http://schemas.microsoft.com/office/drawing/2014/main" id="{BD8909EE-256B-C8A6-9123-2BC7E73E17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34781" y="2228663"/>
              <a:ext cx="1511521" cy="1511521"/>
            </a:xfrm>
            <a:prstGeom prst="rect">
              <a:avLst/>
            </a:prstGeom>
          </p:spPr>
        </p:pic>
      </p:grpSp>
      <p:grpSp>
        <p:nvGrpSpPr>
          <p:cNvPr id="19" name="Group 18">
            <a:extLst>
              <a:ext uri="{FF2B5EF4-FFF2-40B4-BE49-F238E27FC236}">
                <a16:creationId xmlns:a16="http://schemas.microsoft.com/office/drawing/2014/main" id="{E25CED70-F126-9B33-4A37-DD57E72C2622}"/>
              </a:ext>
              <a:ext uri="{C183D7F6-B498-43B3-948B-1728B52AA6E4}">
                <adec:decorative xmlns:adec="http://schemas.microsoft.com/office/drawing/2017/decorative" val="1"/>
              </a:ext>
            </a:extLst>
          </p:cNvPr>
          <p:cNvGrpSpPr/>
          <p:nvPr/>
        </p:nvGrpSpPr>
        <p:grpSpPr>
          <a:xfrm>
            <a:off x="3382237" y="3091416"/>
            <a:ext cx="2536040" cy="2703436"/>
            <a:chOff x="3388587" y="2146775"/>
            <a:chExt cx="2536040" cy="2703436"/>
          </a:xfrm>
        </p:grpSpPr>
        <p:sp>
          <p:nvSpPr>
            <p:cNvPr id="20" name="TextBox 19">
              <a:extLst>
                <a:ext uri="{FF2B5EF4-FFF2-40B4-BE49-F238E27FC236}">
                  <a16:creationId xmlns:a16="http://schemas.microsoft.com/office/drawing/2014/main" id="{7B2897DB-7DE3-B523-2EDA-9818A6DB0334}"/>
                </a:ext>
              </a:extLst>
            </p:cNvPr>
            <p:cNvSpPr txBox="1"/>
            <p:nvPr/>
          </p:nvSpPr>
          <p:spPr>
            <a:xfrm>
              <a:off x="3388587" y="3926881"/>
              <a:ext cx="2536040" cy="923330"/>
            </a:xfrm>
            <a:prstGeom prst="rect">
              <a:avLst/>
            </a:prstGeom>
            <a:noFill/>
          </p:spPr>
          <p:txBody>
            <a:bodyPr wrap="square">
              <a:spAutoFit/>
            </a:bodyPr>
            <a:lstStyle/>
            <a:p>
              <a:r>
                <a:rPr lang="en-US">
                  <a:solidFill>
                    <a:prstClr val="black"/>
                  </a:solidFill>
                  <a:latin typeface="Segoe UI" panose="020B0502040204020203" pitchFamily="34" charset="0"/>
                </a:rPr>
                <a:t>Companies </a:t>
              </a:r>
              <a:br>
                <a:rPr lang="en-US">
                  <a:solidFill>
                    <a:prstClr val="black"/>
                  </a:solidFill>
                  <a:latin typeface="Segoe UI" panose="020B0502040204020203" pitchFamily="34" charset="0"/>
                </a:rPr>
              </a:br>
              <a:r>
                <a:rPr lang="en-US">
                  <a:solidFill>
                    <a:prstClr val="black"/>
                  </a:solidFill>
                  <a:latin typeface="Segoe UI" panose="020B0502040204020203" pitchFamily="34" charset="0"/>
                </a:rPr>
                <a:t>are accelerating </a:t>
              </a:r>
              <a:br>
                <a:rPr lang="en-US">
                  <a:solidFill>
                    <a:prstClr val="black"/>
                  </a:solidFill>
                  <a:latin typeface="Segoe UI" panose="020B0502040204020203" pitchFamily="34" charset="0"/>
                </a:rPr>
              </a:br>
              <a:r>
                <a:rPr lang="en-US" b="1">
                  <a:solidFill>
                    <a:prstClr val="black"/>
                  </a:solidFill>
                  <a:latin typeface="Segoe UI" panose="020B0502040204020203" pitchFamily="34" charset="0"/>
                </a:rPr>
                <a:t>adoption</a:t>
              </a:r>
              <a:r>
                <a:rPr lang="en-US">
                  <a:solidFill>
                    <a:prstClr val="black"/>
                  </a:solidFill>
                  <a:latin typeface="Segoe UI" panose="020B0502040204020203" pitchFamily="34" charset="0"/>
                </a:rPr>
                <a:t> of AI</a:t>
              </a:r>
            </a:p>
          </p:txBody>
        </p:sp>
        <p:pic>
          <p:nvPicPr>
            <p:cNvPr id="21" name="Graphic 20">
              <a:extLst>
                <a:ext uri="{FF2B5EF4-FFF2-40B4-BE49-F238E27FC236}">
                  <a16:creationId xmlns:a16="http://schemas.microsoft.com/office/drawing/2014/main" id="{3444C0C0-829C-CAA6-36C7-9F2B9625C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833163" y="2146775"/>
              <a:ext cx="1622286" cy="1622286"/>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1000" fill="hold"/>
                                        <p:tgtEl>
                                          <p:spTgt spid="19"/>
                                        </p:tgtEl>
                                        <p:attrNameLst>
                                          <p:attrName>ppt_x</p:attrName>
                                        </p:attrNameLst>
                                      </p:cBhvr>
                                      <p:tavLst>
                                        <p:tav tm="0">
                                          <p:val>
                                            <p:strVal val="#ppt_x"/>
                                          </p:val>
                                        </p:tav>
                                        <p:tav tm="100000">
                                          <p:val>
                                            <p:strVal val="#ppt_x"/>
                                          </p:val>
                                        </p:tav>
                                      </p:tavLst>
                                    </p:anim>
                                    <p:anim calcmode="lin" valueType="num">
                                      <p:cBhvr additive="base">
                                        <p:cTn id="13" dur="10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ppt_x"/>
                                          </p:val>
                                        </p:tav>
                                        <p:tav tm="100000">
                                          <p:val>
                                            <p:strVal val="#ppt_x"/>
                                          </p:val>
                                        </p:tav>
                                      </p:tavLst>
                                    </p:anim>
                                    <p:anim calcmode="lin" valueType="num">
                                      <p:cBhvr additive="base">
                                        <p:cTn id="18" dur="10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1000" fill="hold"/>
                                        <p:tgtEl>
                                          <p:spTgt spid="10"/>
                                        </p:tgtEl>
                                        <p:attrNameLst>
                                          <p:attrName>ppt_x</p:attrName>
                                        </p:attrNameLst>
                                      </p:cBhvr>
                                      <p:tavLst>
                                        <p:tav tm="0">
                                          <p:val>
                                            <p:strVal val="#ppt_x"/>
                                          </p:val>
                                        </p:tav>
                                        <p:tav tm="100000">
                                          <p:val>
                                            <p:strVal val="#ppt_x"/>
                                          </p:val>
                                        </p:tav>
                                      </p:tavLst>
                                    </p:anim>
                                    <p:anim calcmode="lin" valueType="num">
                                      <p:cBhvr additive="base">
                                        <p:cTn id="23"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57A-1D1A-4109-8F4F-B7C9FDC05740}"/>
              </a:ext>
            </a:extLst>
          </p:cNvPr>
          <p:cNvSpPr>
            <a:spLocks noGrp="1"/>
          </p:cNvSpPr>
          <p:nvPr>
            <p:ph type="title"/>
          </p:nvPr>
        </p:nvSpPr>
        <p:spPr/>
        <p:txBody>
          <a:bodyPr/>
          <a:lstStyle/>
          <a:p>
            <a:r>
              <a:rPr lang="en-US">
                <a:solidFill>
                  <a:srgbClr val="325282"/>
                </a:solidFill>
              </a:rPr>
              <a:t>Responsible AI principles</a:t>
            </a:r>
          </a:p>
        </p:txBody>
      </p:sp>
      <p:sp>
        <p:nvSpPr>
          <p:cNvPr id="69" name="Rectangle 68" descr="Infographic depicting Microsoft's 6 responsible AI principles">
            <a:extLst>
              <a:ext uri="{FF2B5EF4-FFF2-40B4-BE49-F238E27FC236}">
                <a16:creationId xmlns:a16="http://schemas.microsoft.com/office/drawing/2014/main" id="{BFC280D6-F18A-41BC-8DE0-C76208B01B87}"/>
              </a:ext>
              <a:ext uri="{C183D7F6-B498-43B3-948B-1728B52AA6E4}">
                <adec:decorative xmlns:adec="http://schemas.microsoft.com/office/drawing/2017/decorative" val="0"/>
              </a:ext>
            </a:extLst>
          </p:cNvPr>
          <p:cNvSpPr/>
          <p:nvPr/>
        </p:nvSpPr>
        <p:spPr bwMode="auto">
          <a:xfrm>
            <a:off x="658906" y="1676996"/>
            <a:ext cx="10360959" cy="4360074"/>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a:gradFill>
                <a:gsLst>
                  <a:gs pos="0">
                    <a:srgbClr val="FFFFFF"/>
                  </a:gs>
                  <a:gs pos="100000">
                    <a:srgbClr val="FFFFFF"/>
                  </a:gs>
                </a:gsLst>
                <a:lin ang="5400000" scaled="0"/>
              </a:gradFill>
              <a:latin typeface="Segoe UI"/>
              <a:cs typeface="Segoe UI" pitchFamily="34" charset="0"/>
            </a:endParaRPr>
          </a:p>
        </p:txBody>
      </p:sp>
      <p:grpSp>
        <p:nvGrpSpPr>
          <p:cNvPr id="3" name="Group 2">
            <a:extLst>
              <a:ext uri="{FF2B5EF4-FFF2-40B4-BE49-F238E27FC236}">
                <a16:creationId xmlns:a16="http://schemas.microsoft.com/office/drawing/2014/main" id="{A6C0DE21-7551-0CB2-1EC4-EF78EBE2D2C8}"/>
              </a:ext>
              <a:ext uri="{C183D7F6-B498-43B3-948B-1728B52AA6E4}">
                <adec:decorative xmlns:adec="http://schemas.microsoft.com/office/drawing/2017/decorative" val="1"/>
              </a:ext>
            </a:extLst>
          </p:cNvPr>
          <p:cNvGrpSpPr/>
          <p:nvPr/>
        </p:nvGrpSpPr>
        <p:grpSpPr>
          <a:xfrm>
            <a:off x="2496280" y="1963498"/>
            <a:ext cx="1574865" cy="1606706"/>
            <a:chOff x="2496279" y="1963497"/>
            <a:chExt cx="1574865" cy="1606706"/>
          </a:xfrm>
        </p:grpSpPr>
        <p:sp>
          <p:nvSpPr>
            <p:cNvPr id="27" name="Rounded Rectangle 16">
              <a:extLst>
                <a:ext uri="{FF2B5EF4-FFF2-40B4-BE49-F238E27FC236}">
                  <a16:creationId xmlns:a16="http://schemas.microsoft.com/office/drawing/2014/main" id="{C7FD548A-0015-314F-5BEF-C215573BDC1C}"/>
                </a:ext>
              </a:extLst>
            </p:cNvPr>
            <p:cNvSpPr/>
            <p:nvPr/>
          </p:nvSpPr>
          <p:spPr bwMode="auto">
            <a:xfrm>
              <a:off x="2496280" y="1963497"/>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8DE101A-6FEF-587B-B9F5-8B445704FF86}"/>
                </a:ext>
              </a:extLst>
            </p:cNvPr>
            <p:cNvSpPr txBox="1"/>
            <p:nvPr/>
          </p:nvSpPr>
          <p:spPr>
            <a:xfrm>
              <a:off x="2496279" y="2907545"/>
              <a:ext cx="1574865" cy="341632"/>
            </a:xfrm>
            <a:prstGeom prst="rect">
              <a:avLst/>
            </a:prstGeom>
            <a:noFill/>
          </p:spPr>
          <p:txBody>
            <a:bodyPr wrap="square">
              <a:spAutoFit/>
            </a:bodyPr>
            <a:lstStyle/>
            <a:p>
              <a:pPr algn="ctr" defTabSz="932449" fontAlgn="base">
                <a:lnSpc>
                  <a:spcPct val="90000"/>
                </a:lnSpc>
                <a:spcBef>
                  <a:spcPct val="0"/>
                </a:spcBef>
                <a:spcAft>
                  <a:spcPct val="0"/>
                </a:spcAft>
              </a:pPr>
              <a:r>
                <a:rPr lang="en-US" b="1">
                  <a:solidFill>
                    <a:srgbClr val="FFFFFF"/>
                  </a:solidFill>
                  <a:latin typeface="Segoe UI Semibold"/>
                  <a:cs typeface="Segoe UI" pitchFamily="34" charset="0"/>
                </a:rPr>
                <a:t>Fairness</a:t>
              </a:r>
            </a:p>
          </p:txBody>
        </p:sp>
        <p:sp>
          <p:nvSpPr>
            <p:cNvPr id="81" name="Compare_F057" descr="scales of justice icon depicting Fairness">
              <a:extLst>
                <a:ext uri="{FF2B5EF4-FFF2-40B4-BE49-F238E27FC236}">
                  <a16:creationId xmlns:a16="http://schemas.microsoft.com/office/drawing/2014/main" id="{290207A7-8D80-4EB3-8FC7-1D8BA1F7B7AB}"/>
                </a:ext>
              </a:extLst>
            </p:cNvPr>
            <p:cNvSpPr>
              <a:spLocks noChangeAspect="1" noEditPoints="1"/>
            </p:cNvSpPr>
            <p:nvPr/>
          </p:nvSpPr>
          <p:spPr bwMode="auto">
            <a:xfrm>
              <a:off x="3121794" y="2261956"/>
              <a:ext cx="347766" cy="35911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solidFill>
              <a:srgbClr val="0078D4"/>
            </a:solid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367">
                <a:defRPr/>
              </a:pPr>
              <a:endParaRPr lang="en-US" sz="900">
                <a:gradFill>
                  <a:gsLst>
                    <a:gs pos="0">
                      <a:srgbClr val="505050"/>
                    </a:gs>
                    <a:gs pos="100000">
                      <a:srgbClr val="505050"/>
                    </a:gs>
                  </a:gsLst>
                  <a:lin ang="5400000" scaled="1"/>
                </a:gradFill>
                <a:latin typeface="Segoe UI"/>
              </a:endParaRPr>
            </a:p>
          </p:txBody>
        </p:sp>
      </p:grpSp>
      <p:grpSp>
        <p:nvGrpSpPr>
          <p:cNvPr id="4" name="Group 3">
            <a:extLst>
              <a:ext uri="{FF2B5EF4-FFF2-40B4-BE49-F238E27FC236}">
                <a16:creationId xmlns:a16="http://schemas.microsoft.com/office/drawing/2014/main" id="{F22ECD64-8543-BDF9-338C-F9198D7A6488}"/>
              </a:ext>
              <a:ext uri="{C183D7F6-B498-43B3-948B-1728B52AA6E4}">
                <adec:decorative xmlns:adec="http://schemas.microsoft.com/office/drawing/2017/decorative" val="1"/>
              </a:ext>
            </a:extLst>
          </p:cNvPr>
          <p:cNvGrpSpPr/>
          <p:nvPr/>
        </p:nvGrpSpPr>
        <p:grpSpPr>
          <a:xfrm>
            <a:off x="4387981" y="1959944"/>
            <a:ext cx="1574865" cy="1606706"/>
            <a:chOff x="4387980" y="1959944"/>
            <a:chExt cx="1574865" cy="1606706"/>
          </a:xfrm>
        </p:grpSpPr>
        <p:sp>
          <p:nvSpPr>
            <p:cNvPr id="30" name="Rounded Rectangle 16">
              <a:extLst>
                <a:ext uri="{FF2B5EF4-FFF2-40B4-BE49-F238E27FC236}">
                  <a16:creationId xmlns:a16="http://schemas.microsoft.com/office/drawing/2014/main" id="{5EC78A5B-56C8-ACF0-C9A4-2C3243B9DADC}"/>
                </a:ext>
              </a:extLst>
            </p:cNvPr>
            <p:cNvSpPr/>
            <p:nvPr/>
          </p:nvSpPr>
          <p:spPr bwMode="auto">
            <a:xfrm>
              <a:off x="4387981" y="1959944"/>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900F2856-FA78-CC23-304F-5A97C0616505}"/>
                </a:ext>
              </a:extLst>
            </p:cNvPr>
            <p:cNvSpPr txBox="1"/>
            <p:nvPr/>
          </p:nvSpPr>
          <p:spPr>
            <a:xfrm>
              <a:off x="4387980" y="2903992"/>
              <a:ext cx="1574865" cy="590931"/>
            </a:xfrm>
            <a:prstGeom prst="rect">
              <a:avLst/>
            </a:prstGeom>
            <a:noFill/>
          </p:spPr>
          <p:txBody>
            <a:bodyPr wrap="square">
              <a:spAutoFit/>
            </a:bodyPr>
            <a:lstStyle/>
            <a:p>
              <a:pPr algn="ctr" defTabSz="932472" fontAlgn="base">
                <a:lnSpc>
                  <a:spcPct val="90000"/>
                </a:lnSpc>
                <a:spcBef>
                  <a:spcPct val="0"/>
                </a:spcBef>
                <a:spcAft>
                  <a:spcPct val="0"/>
                </a:spcAft>
              </a:pPr>
              <a:r>
                <a:rPr lang="en-US" b="1">
                  <a:gradFill>
                    <a:gsLst>
                      <a:gs pos="0">
                        <a:srgbClr val="FFFFFF"/>
                      </a:gs>
                      <a:gs pos="100000">
                        <a:srgbClr val="FFFFFF"/>
                      </a:gs>
                    </a:gsLst>
                    <a:lin ang="5400000" scaled="0"/>
                  </a:gradFill>
                  <a:latin typeface="Segoe UI Semibold"/>
                  <a:cs typeface="Segoe UI" pitchFamily="34" charset="0"/>
                </a:rPr>
                <a:t>Reliability </a:t>
              </a:r>
            </a:p>
            <a:p>
              <a:pPr algn="ctr" defTabSz="932472" fontAlgn="base">
                <a:lnSpc>
                  <a:spcPct val="90000"/>
                </a:lnSpc>
                <a:spcBef>
                  <a:spcPct val="0"/>
                </a:spcBef>
                <a:spcAft>
                  <a:spcPct val="0"/>
                </a:spcAft>
              </a:pPr>
              <a:r>
                <a:rPr lang="en-US" b="1">
                  <a:gradFill>
                    <a:gsLst>
                      <a:gs pos="0">
                        <a:srgbClr val="FFFFFF"/>
                      </a:gs>
                      <a:gs pos="100000">
                        <a:srgbClr val="FFFFFF"/>
                      </a:gs>
                    </a:gsLst>
                    <a:lin ang="5400000" scaled="0"/>
                  </a:gradFill>
                  <a:latin typeface="Segoe UI Semibold"/>
                  <a:cs typeface="Segoe UI" pitchFamily="34" charset="0"/>
                </a:rPr>
                <a:t>&amp; Safety</a:t>
              </a:r>
            </a:p>
          </p:txBody>
        </p:sp>
        <p:sp>
          <p:nvSpPr>
            <p:cNvPr id="80" name="Shield_EA18" descr="shield icon depicting reliability and safety">
              <a:extLst>
                <a:ext uri="{FF2B5EF4-FFF2-40B4-BE49-F238E27FC236}">
                  <a16:creationId xmlns:a16="http://schemas.microsoft.com/office/drawing/2014/main" id="{E2740D29-E642-49EB-88B5-30A915DFCC54}"/>
                </a:ext>
              </a:extLst>
            </p:cNvPr>
            <p:cNvSpPr>
              <a:spLocks noChangeAspect="1"/>
            </p:cNvSpPr>
            <p:nvPr/>
          </p:nvSpPr>
          <p:spPr bwMode="auto">
            <a:xfrm>
              <a:off x="4990995" y="2282586"/>
              <a:ext cx="340924" cy="36296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grpSp>
      <p:grpSp>
        <p:nvGrpSpPr>
          <p:cNvPr id="5" name="Group 4">
            <a:extLst>
              <a:ext uri="{FF2B5EF4-FFF2-40B4-BE49-F238E27FC236}">
                <a16:creationId xmlns:a16="http://schemas.microsoft.com/office/drawing/2014/main" id="{159CFF19-463F-223B-DDFC-D0536D8BF9FB}"/>
              </a:ext>
              <a:ext uri="{C183D7F6-B498-43B3-948B-1728B52AA6E4}">
                <adec:decorative xmlns:adec="http://schemas.microsoft.com/office/drawing/2017/decorative" val="1"/>
              </a:ext>
            </a:extLst>
          </p:cNvPr>
          <p:cNvGrpSpPr/>
          <p:nvPr/>
        </p:nvGrpSpPr>
        <p:grpSpPr>
          <a:xfrm>
            <a:off x="6260047" y="1959944"/>
            <a:ext cx="1574865" cy="1606706"/>
            <a:chOff x="6260046" y="1959944"/>
            <a:chExt cx="1574865" cy="1606706"/>
          </a:xfrm>
        </p:grpSpPr>
        <p:sp>
          <p:nvSpPr>
            <p:cNvPr id="32" name="Rounded Rectangle 16">
              <a:extLst>
                <a:ext uri="{FF2B5EF4-FFF2-40B4-BE49-F238E27FC236}">
                  <a16:creationId xmlns:a16="http://schemas.microsoft.com/office/drawing/2014/main" id="{87E7051F-E22D-6B2C-F1D8-F1CD41FC4651}"/>
                </a:ext>
              </a:extLst>
            </p:cNvPr>
            <p:cNvSpPr/>
            <p:nvPr/>
          </p:nvSpPr>
          <p:spPr bwMode="auto">
            <a:xfrm>
              <a:off x="6260047" y="1959944"/>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18479BB5-DAB7-C042-770D-F4C87CD75BF4}"/>
                </a:ext>
              </a:extLst>
            </p:cNvPr>
            <p:cNvSpPr txBox="1"/>
            <p:nvPr/>
          </p:nvSpPr>
          <p:spPr>
            <a:xfrm>
              <a:off x="6260046" y="2903992"/>
              <a:ext cx="1574865" cy="590931"/>
            </a:xfrm>
            <a:prstGeom prst="rect">
              <a:avLst/>
            </a:prstGeom>
            <a:noFill/>
          </p:spPr>
          <p:txBody>
            <a:bodyPr wrap="square">
              <a:spAutoFit/>
            </a:bodyPr>
            <a:lstStyle/>
            <a:p>
              <a:pPr algn="ctr" defTabSz="932472" fontAlgn="base">
                <a:lnSpc>
                  <a:spcPct val="90000"/>
                </a:lnSpc>
                <a:spcBef>
                  <a:spcPct val="0"/>
                </a:spcBef>
                <a:spcAft>
                  <a:spcPct val="0"/>
                </a:spcAft>
              </a:pPr>
              <a:r>
                <a:rPr lang="en-US" b="1">
                  <a:gradFill>
                    <a:gsLst>
                      <a:gs pos="0">
                        <a:srgbClr val="FFFFFF"/>
                      </a:gs>
                      <a:gs pos="100000">
                        <a:srgbClr val="FFFFFF"/>
                      </a:gs>
                    </a:gsLst>
                    <a:lin ang="5400000" scaled="0"/>
                  </a:gradFill>
                  <a:latin typeface="Segoe UI Semibold"/>
                  <a:cs typeface="Segoe UI" pitchFamily="34" charset="0"/>
                </a:rPr>
                <a:t>Privacy &amp;</a:t>
              </a:r>
            </a:p>
            <a:p>
              <a:pPr algn="ctr" defTabSz="932472" fontAlgn="base">
                <a:lnSpc>
                  <a:spcPct val="90000"/>
                </a:lnSpc>
                <a:spcBef>
                  <a:spcPct val="0"/>
                </a:spcBef>
                <a:spcAft>
                  <a:spcPct val="0"/>
                </a:spcAft>
              </a:pPr>
              <a:r>
                <a:rPr lang="en-US" b="1">
                  <a:gradFill>
                    <a:gsLst>
                      <a:gs pos="0">
                        <a:srgbClr val="FFFFFF"/>
                      </a:gs>
                      <a:gs pos="100000">
                        <a:srgbClr val="FFFFFF"/>
                      </a:gs>
                    </a:gsLst>
                    <a:lin ang="5400000" scaled="0"/>
                  </a:gradFill>
                  <a:latin typeface="Segoe UI Semibold"/>
                  <a:cs typeface="Segoe UI" pitchFamily="34" charset="0"/>
                </a:rPr>
                <a:t>Security</a:t>
              </a:r>
            </a:p>
          </p:txBody>
        </p:sp>
        <p:sp>
          <p:nvSpPr>
            <p:cNvPr id="79" name="Lock" descr="lock icon depicting privacy and security">
              <a:extLst>
                <a:ext uri="{FF2B5EF4-FFF2-40B4-BE49-F238E27FC236}">
                  <a16:creationId xmlns:a16="http://schemas.microsoft.com/office/drawing/2014/main" id="{864A3B02-EE3F-431F-96DE-47AE8572704E}"/>
                </a:ext>
              </a:extLst>
            </p:cNvPr>
            <p:cNvSpPr>
              <a:spLocks noChangeAspect="1" noEditPoints="1"/>
            </p:cNvSpPr>
            <p:nvPr/>
          </p:nvSpPr>
          <p:spPr bwMode="auto">
            <a:xfrm>
              <a:off x="6915319" y="2279457"/>
              <a:ext cx="264176" cy="3692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367">
                <a:defRPr/>
              </a:pPr>
              <a:endParaRPr lang="en-US" sz="1765">
                <a:solidFill>
                  <a:srgbClr val="1A1A1A"/>
                </a:solidFill>
                <a:latin typeface="Segoe UI"/>
              </a:endParaRPr>
            </a:p>
          </p:txBody>
        </p:sp>
      </p:grpSp>
      <p:grpSp>
        <p:nvGrpSpPr>
          <p:cNvPr id="6" name="Group 5">
            <a:extLst>
              <a:ext uri="{FF2B5EF4-FFF2-40B4-BE49-F238E27FC236}">
                <a16:creationId xmlns:a16="http://schemas.microsoft.com/office/drawing/2014/main" id="{C9C8FB48-8552-A702-71AB-5B15C14CEC47}"/>
              </a:ext>
              <a:ext uri="{C183D7F6-B498-43B3-948B-1728B52AA6E4}">
                <adec:decorative xmlns:adec="http://schemas.microsoft.com/office/drawing/2017/decorative" val="1"/>
              </a:ext>
            </a:extLst>
          </p:cNvPr>
          <p:cNvGrpSpPr/>
          <p:nvPr/>
        </p:nvGrpSpPr>
        <p:grpSpPr>
          <a:xfrm>
            <a:off x="8120857" y="1953917"/>
            <a:ext cx="1574865" cy="1606706"/>
            <a:chOff x="8120856" y="1953916"/>
            <a:chExt cx="1574865" cy="1606706"/>
          </a:xfrm>
        </p:grpSpPr>
        <p:sp>
          <p:nvSpPr>
            <p:cNvPr id="34" name="Rounded Rectangle 16">
              <a:extLst>
                <a:ext uri="{FF2B5EF4-FFF2-40B4-BE49-F238E27FC236}">
                  <a16:creationId xmlns:a16="http://schemas.microsoft.com/office/drawing/2014/main" id="{8ABA5A57-D733-2882-D8CA-274F49E4D477}"/>
                </a:ext>
              </a:extLst>
            </p:cNvPr>
            <p:cNvSpPr/>
            <p:nvPr/>
          </p:nvSpPr>
          <p:spPr bwMode="auto">
            <a:xfrm>
              <a:off x="8120857" y="1953916"/>
              <a:ext cx="1574863" cy="1606706"/>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5B6C4E19-564C-77FE-1B86-5F6448975800}"/>
                </a:ext>
              </a:extLst>
            </p:cNvPr>
            <p:cNvSpPr txBox="1"/>
            <p:nvPr/>
          </p:nvSpPr>
          <p:spPr>
            <a:xfrm>
              <a:off x="8120856" y="2897964"/>
              <a:ext cx="1574865" cy="341632"/>
            </a:xfrm>
            <a:prstGeom prst="rect">
              <a:avLst/>
            </a:prstGeom>
            <a:noFill/>
          </p:spPr>
          <p:txBody>
            <a:bodyPr wrap="square">
              <a:spAutoFit/>
            </a:bodyPr>
            <a:lstStyle/>
            <a:p>
              <a:pPr algn="ctr" defTabSz="932472" fontAlgn="base">
                <a:lnSpc>
                  <a:spcPct val="90000"/>
                </a:lnSpc>
                <a:spcBef>
                  <a:spcPct val="0"/>
                </a:spcBef>
                <a:spcAft>
                  <a:spcPct val="0"/>
                </a:spcAft>
              </a:pPr>
              <a:r>
                <a:rPr lang="en-US" b="1">
                  <a:gradFill>
                    <a:gsLst>
                      <a:gs pos="0">
                        <a:srgbClr val="FFFFFF"/>
                      </a:gs>
                      <a:gs pos="100000">
                        <a:srgbClr val="FFFFFF"/>
                      </a:gs>
                    </a:gsLst>
                    <a:lin ang="5400000" scaled="0"/>
                  </a:gradFill>
                  <a:latin typeface="Segoe UI Semibold"/>
                  <a:cs typeface="Segoe UI" pitchFamily="34" charset="0"/>
                </a:rPr>
                <a:t>Inclusiveness</a:t>
              </a:r>
            </a:p>
          </p:txBody>
        </p:sp>
        <p:sp>
          <p:nvSpPr>
            <p:cNvPr id="78" name="Family_EBDA" descr="group of people icon depicting inclusiveness">
              <a:extLst>
                <a:ext uri="{FF2B5EF4-FFF2-40B4-BE49-F238E27FC236}">
                  <a16:creationId xmlns:a16="http://schemas.microsoft.com/office/drawing/2014/main" id="{7B6452B9-7C2F-475B-9464-E251201694B0}"/>
                </a:ext>
              </a:extLst>
            </p:cNvPr>
            <p:cNvSpPr>
              <a:spLocks noChangeAspect="1" noEditPoints="1"/>
            </p:cNvSpPr>
            <p:nvPr/>
          </p:nvSpPr>
          <p:spPr bwMode="auto">
            <a:xfrm>
              <a:off x="8692745" y="2258403"/>
              <a:ext cx="455822" cy="41133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367">
                <a:defRPr/>
              </a:pPr>
              <a:endParaRPr lang="en-US" sz="1765">
                <a:solidFill>
                  <a:srgbClr val="1A1A1A"/>
                </a:solidFill>
                <a:latin typeface="Segoe UI"/>
              </a:endParaRPr>
            </a:p>
          </p:txBody>
        </p:sp>
      </p:grpSp>
      <p:grpSp>
        <p:nvGrpSpPr>
          <p:cNvPr id="8" name="Group 7">
            <a:extLst>
              <a:ext uri="{FF2B5EF4-FFF2-40B4-BE49-F238E27FC236}">
                <a16:creationId xmlns:a16="http://schemas.microsoft.com/office/drawing/2014/main" id="{07E550B1-1E38-E231-A590-1DC429C687FF}"/>
              </a:ext>
              <a:ext uri="{C183D7F6-B498-43B3-948B-1728B52AA6E4}">
                <adec:decorative xmlns:adec="http://schemas.microsoft.com/office/drawing/2017/decorative" val="1"/>
              </a:ext>
            </a:extLst>
          </p:cNvPr>
          <p:cNvGrpSpPr/>
          <p:nvPr/>
        </p:nvGrpSpPr>
        <p:grpSpPr>
          <a:xfrm>
            <a:off x="2471543" y="4904084"/>
            <a:ext cx="7248915" cy="789982"/>
            <a:chOff x="2471542" y="4904084"/>
            <a:chExt cx="7248915" cy="789982"/>
          </a:xfrm>
        </p:grpSpPr>
        <p:sp>
          <p:nvSpPr>
            <p:cNvPr id="24" name="Rectangle: Rounded Corners 6">
              <a:extLst>
                <a:ext uri="{FF2B5EF4-FFF2-40B4-BE49-F238E27FC236}">
                  <a16:creationId xmlns:a16="http://schemas.microsoft.com/office/drawing/2014/main" id="{D86F7B6A-CD33-74A4-E142-4239D8FCD5D7}"/>
                </a:ext>
              </a:extLst>
            </p:cNvPr>
            <p:cNvSpPr/>
            <p:nvPr/>
          </p:nvSpPr>
          <p:spPr bwMode="auto">
            <a:xfrm>
              <a:off x="2471542" y="4904084"/>
              <a:ext cx="7248915" cy="789982"/>
            </a:xfrm>
            <a:prstGeom prst="roundRect">
              <a:avLst>
                <a:gd name="adj" fmla="val 5618"/>
              </a:avLst>
            </a:prstGeom>
            <a:solidFill>
              <a:srgbClr val="0078D4"/>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GB" sz="2000">
                  <a:solidFill>
                    <a:srgbClr val="FFFFFF"/>
                  </a:solidFill>
                  <a:latin typeface="Segoe UI"/>
                  <a:cs typeface="Segoe UI" pitchFamily="34" charset="0"/>
                </a:rPr>
                <a:t>	</a:t>
              </a:r>
              <a:endParaRPr lang="en-GB" sz="3200">
                <a:solidFill>
                  <a:srgbClr val="FFFFFF"/>
                </a:solidFill>
                <a:latin typeface="Segoe UI"/>
                <a:cs typeface="Segoe UI" pitchFamily="34" charset="0"/>
              </a:endParaRPr>
            </a:p>
          </p:txBody>
        </p:sp>
        <p:sp>
          <p:nvSpPr>
            <p:cNvPr id="25" name="TextBox 24">
              <a:extLst>
                <a:ext uri="{FF2B5EF4-FFF2-40B4-BE49-F238E27FC236}">
                  <a16:creationId xmlns:a16="http://schemas.microsoft.com/office/drawing/2014/main" id="{E4A69F0F-AD01-A4A1-FDD8-6464DC2A861F}"/>
                </a:ext>
              </a:extLst>
            </p:cNvPr>
            <p:cNvSpPr txBox="1"/>
            <p:nvPr/>
          </p:nvSpPr>
          <p:spPr>
            <a:xfrm>
              <a:off x="5644334" y="5159204"/>
              <a:ext cx="2901272" cy="276999"/>
            </a:xfrm>
            <a:prstGeom prst="rect">
              <a:avLst/>
            </a:prstGeom>
            <a:noFill/>
          </p:spPr>
          <p:txBody>
            <a:bodyPr wrap="square" lIns="0" tIns="0" rIns="0" bIns="0" rtlCol="0">
              <a:spAutoFit/>
            </a:bodyPr>
            <a:lstStyle/>
            <a:p>
              <a:r>
                <a:rPr lang="en-US" b="1">
                  <a:gradFill>
                    <a:gsLst>
                      <a:gs pos="0">
                        <a:srgbClr val="FFFFFF"/>
                      </a:gs>
                      <a:gs pos="100000">
                        <a:srgbClr val="FFFFFF"/>
                      </a:gs>
                    </a:gsLst>
                    <a:lin ang="5400000" scaled="0"/>
                  </a:gradFill>
                  <a:latin typeface="Segoe UI Semibold"/>
                  <a:cs typeface="Segoe UI" pitchFamily="34" charset="0"/>
                </a:rPr>
                <a:t>Accountability</a:t>
              </a:r>
            </a:p>
          </p:txBody>
        </p:sp>
        <p:sp>
          <p:nvSpPr>
            <p:cNvPr id="76" name="Commitments_EC4D">
              <a:extLst>
                <a:ext uri="{FF2B5EF4-FFF2-40B4-BE49-F238E27FC236}">
                  <a16:creationId xmlns:a16="http://schemas.microsoft.com/office/drawing/2014/main" id="{7719186F-9DC8-42FD-AC06-FC1E650BDB11}"/>
                </a:ext>
                <a:ext uri="{C183D7F6-B498-43B3-948B-1728B52AA6E4}">
                  <adec:decorative xmlns:adec="http://schemas.microsoft.com/office/drawing/2017/decorative" val="0"/>
                </a:ext>
              </a:extLst>
            </p:cNvPr>
            <p:cNvSpPr>
              <a:spLocks noChangeAspect="1" noEditPoints="1"/>
            </p:cNvSpPr>
            <p:nvPr/>
          </p:nvSpPr>
          <p:spPr bwMode="auto">
            <a:xfrm>
              <a:off x="5065137" y="5188944"/>
              <a:ext cx="329295" cy="30875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367">
                <a:defRPr/>
              </a:pPr>
              <a:endParaRPr lang="en-US" sz="1765">
                <a:solidFill>
                  <a:srgbClr val="1A1A1A"/>
                </a:solidFill>
                <a:latin typeface="Segoe UI"/>
              </a:endParaRPr>
            </a:p>
          </p:txBody>
        </p:sp>
      </p:grpSp>
      <p:grpSp>
        <p:nvGrpSpPr>
          <p:cNvPr id="7" name="Group 6">
            <a:extLst>
              <a:ext uri="{FF2B5EF4-FFF2-40B4-BE49-F238E27FC236}">
                <a16:creationId xmlns:a16="http://schemas.microsoft.com/office/drawing/2014/main" id="{06FDDEDF-1794-3BA7-4F50-AAA1D6CA649A}"/>
              </a:ext>
              <a:ext uri="{C183D7F6-B498-43B3-948B-1728B52AA6E4}">
                <adec:decorative xmlns:adec="http://schemas.microsoft.com/office/drawing/2017/decorative" val="1"/>
              </a:ext>
            </a:extLst>
          </p:cNvPr>
          <p:cNvGrpSpPr/>
          <p:nvPr/>
        </p:nvGrpSpPr>
        <p:grpSpPr>
          <a:xfrm>
            <a:off x="2471543" y="3856704"/>
            <a:ext cx="7248915" cy="789982"/>
            <a:chOff x="2471542" y="3856703"/>
            <a:chExt cx="7248915" cy="789982"/>
          </a:xfrm>
        </p:grpSpPr>
        <p:sp>
          <p:nvSpPr>
            <p:cNvPr id="22" name="Rectangle: Rounded Corners 6">
              <a:extLst>
                <a:ext uri="{FF2B5EF4-FFF2-40B4-BE49-F238E27FC236}">
                  <a16:creationId xmlns:a16="http://schemas.microsoft.com/office/drawing/2014/main" id="{42E39F0B-102B-9B9D-D8C0-67FC9298A76A}"/>
                </a:ext>
              </a:extLst>
            </p:cNvPr>
            <p:cNvSpPr/>
            <p:nvPr/>
          </p:nvSpPr>
          <p:spPr bwMode="auto">
            <a:xfrm>
              <a:off x="2471542" y="3856703"/>
              <a:ext cx="7248915" cy="789982"/>
            </a:xfrm>
            <a:prstGeom prst="roundRect">
              <a:avLst>
                <a:gd name="adj" fmla="val 5618"/>
              </a:avLst>
            </a:prstGeom>
            <a:solidFill>
              <a:srgbClr val="0078D4"/>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49" fontAlgn="base">
                <a:spcBef>
                  <a:spcPct val="0"/>
                </a:spcBef>
                <a:spcAft>
                  <a:spcPct val="0"/>
                </a:spcAft>
              </a:pPr>
              <a:r>
                <a:rPr lang="en-GB" sz="2000">
                  <a:solidFill>
                    <a:srgbClr val="FFFFFF"/>
                  </a:solidFill>
                  <a:latin typeface="Segoe UI"/>
                  <a:cs typeface="Segoe UI" pitchFamily="34" charset="0"/>
                </a:rPr>
                <a:t>	</a:t>
              </a:r>
              <a:endParaRPr lang="en-GB" sz="3200">
                <a:solidFill>
                  <a:srgbClr val="FFFFFF"/>
                </a:solidFill>
                <a:latin typeface="Segoe UI"/>
                <a:cs typeface="Segoe UI" pitchFamily="34" charset="0"/>
              </a:endParaRPr>
            </a:p>
          </p:txBody>
        </p:sp>
        <p:sp>
          <p:nvSpPr>
            <p:cNvPr id="77" name="Eye" descr="eye icon depicting transparency">
              <a:extLst>
                <a:ext uri="{FF2B5EF4-FFF2-40B4-BE49-F238E27FC236}">
                  <a16:creationId xmlns:a16="http://schemas.microsoft.com/office/drawing/2014/main" id="{775647B3-27B2-4DB5-AABB-860E06B694C7}"/>
                </a:ext>
              </a:extLst>
            </p:cNvPr>
            <p:cNvSpPr>
              <a:spLocks noChangeAspect="1" noEditPoints="1"/>
            </p:cNvSpPr>
            <p:nvPr/>
          </p:nvSpPr>
          <p:spPr bwMode="auto">
            <a:xfrm>
              <a:off x="5014913" y="4138780"/>
              <a:ext cx="419593" cy="23166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0078D4"/>
            </a:soli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367">
                <a:defRPr/>
              </a:pPr>
              <a:endParaRPr lang="en-US" sz="1765">
                <a:gradFill>
                  <a:gsLst>
                    <a:gs pos="0">
                      <a:srgbClr val="505050"/>
                    </a:gs>
                    <a:gs pos="100000">
                      <a:srgbClr val="505050"/>
                    </a:gs>
                  </a:gsLst>
                </a:gradFill>
                <a:latin typeface="Segoe UI"/>
              </a:endParaRPr>
            </a:p>
          </p:txBody>
        </p:sp>
        <p:sp>
          <p:nvSpPr>
            <p:cNvPr id="9" name="TextBox 8">
              <a:extLst>
                <a:ext uri="{FF2B5EF4-FFF2-40B4-BE49-F238E27FC236}">
                  <a16:creationId xmlns:a16="http://schemas.microsoft.com/office/drawing/2014/main" id="{4B91FBA2-6311-637F-8E6F-C3D8203D25D6}"/>
                </a:ext>
              </a:extLst>
            </p:cNvPr>
            <p:cNvSpPr txBox="1"/>
            <p:nvPr/>
          </p:nvSpPr>
          <p:spPr>
            <a:xfrm>
              <a:off x="5603238" y="4111824"/>
              <a:ext cx="2942368" cy="276999"/>
            </a:xfrm>
            <a:prstGeom prst="rect">
              <a:avLst/>
            </a:prstGeom>
            <a:noFill/>
          </p:spPr>
          <p:txBody>
            <a:bodyPr wrap="square" lIns="0" tIns="0" rIns="0" bIns="0" rtlCol="0">
              <a:spAutoFit/>
            </a:bodyPr>
            <a:lstStyle/>
            <a:p>
              <a:r>
                <a:rPr lang="en-US" b="1">
                  <a:gradFill>
                    <a:gsLst>
                      <a:gs pos="0">
                        <a:srgbClr val="FFFFFF"/>
                      </a:gs>
                      <a:gs pos="100000">
                        <a:srgbClr val="FFFFFF"/>
                      </a:gs>
                    </a:gsLst>
                    <a:lin ang="5400000" scaled="0"/>
                  </a:gradFill>
                  <a:latin typeface="Segoe UI Semibold"/>
                  <a:cs typeface="Segoe UI" pitchFamily="34" charset="0"/>
                </a:rPr>
                <a:t>Transparency</a:t>
              </a:r>
            </a:p>
          </p:txBody>
        </p:sp>
      </p:grpSp>
    </p:spTree>
    <p:extLst>
      <p:ext uri="{BB962C8B-B14F-4D97-AF65-F5344CB8AC3E}">
        <p14:creationId xmlns:p14="http://schemas.microsoft.com/office/powerpoint/2010/main" val="3863116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34C0-1238-6652-1DEA-9CE04F1F07F4}"/>
              </a:ext>
            </a:extLst>
          </p:cNvPr>
          <p:cNvSpPr>
            <a:spLocks noGrp="1"/>
          </p:cNvSpPr>
          <p:nvPr>
            <p:ph type="title"/>
          </p:nvPr>
        </p:nvSpPr>
        <p:spPr/>
        <p:txBody>
          <a:bodyPr/>
          <a:lstStyle/>
          <a:p>
            <a:pPr algn="ctr"/>
            <a:r>
              <a:rPr lang="en-US"/>
              <a:t>Today's case: retail company chatbot</a:t>
            </a:r>
          </a:p>
        </p:txBody>
      </p:sp>
      <p:grpSp>
        <p:nvGrpSpPr>
          <p:cNvPr id="4" name="Group 3" descr="Screenshot of a message thread with &quot;Your personal AI shopper&quot;">
            <a:extLst>
              <a:ext uri="{FF2B5EF4-FFF2-40B4-BE49-F238E27FC236}">
                <a16:creationId xmlns:a16="http://schemas.microsoft.com/office/drawing/2014/main" id="{C990CBAC-E2E6-8281-6B47-83766DD77693}"/>
              </a:ext>
            </a:extLst>
          </p:cNvPr>
          <p:cNvGrpSpPr/>
          <p:nvPr/>
        </p:nvGrpSpPr>
        <p:grpSpPr>
          <a:xfrm>
            <a:off x="4575449" y="1227831"/>
            <a:ext cx="3038764" cy="5061527"/>
            <a:chOff x="785091" y="1187812"/>
            <a:chExt cx="3038764" cy="5061527"/>
          </a:xfrm>
        </p:grpSpPr>
        <p:sp>
          <p:nvSpPr>
            <p:cNvPr id="3" name="Rectangle: Rounded Corners 2">
              <a:extLst>
                <a:ext uri="{FF2B5EF4-FFF2-40B4-BE49-F238E27FC236}">
                  <a16:creationId xmlns:a16="http://schemas.microsoft.com/office/drawing/2014/main" id="{85C37FED-E90E-6571-7C52-0EC4D6201B02}"/>
                </a:ext>
              </a:extLst>
            </p:cNvPr>
            <p:cNvSpPr/>
            <p:nvPr/>
          </p:nvSpPr>
          <p:spPr bwMode="auto">
            <a:xfrm>
              <a:off x="785091" y="1187812"/>
              <a:ext cx="3038764" cy="5061527"/>
            </a:xfrm>
            <a:prstGeom prst="roundRect">
              <a:avLst>
                <a:gd name="adj" fmla="val 6941"/>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A0F701EB-DF7D-9848-7445-6465E7F1B7C7}"/>
                </a:ext>
              </a:extLst>
            </p:cNvPr>
            <p:cNvGrpSpPr/>
            <p:nvPr/>
          </p:nvGrpSpPr>
          <p:grpSpPr>
            <a:xfrm>
              <a:off x="1053799" y="1438295"/>
              <a:ext cx="2501349" cy="4039736"/>
              <a:chOff x="985995" y="1266042"/>
              <a:chExt cx="3263007" cy="5269832"/>
            </a:xfrm>
          </p:grpSpPr>
          <p:sp>
            <p:nvSpPr>
              <p:cNvPr id="15" name="Rectangle: Rounded Corners 14">
                <a:extLst>
                  <a:ext uri="{FF2B5EF4-FFF2-40B4-BE49-F238E27FC236}">
                    <a16:creationId xmlns:a16="http://schemas.microsoft.com/office/drawing/2014/main" id="{F999F05E-5442-9B58-72BF-F9FC59DBE8E5}"/>
                  </a:ext>
                </a:extLst>
              </p:cNvPr>
              <p:cNvSpPr/>
              <p:nvPr/>
            </p:nvSpPr>
            <p:spPr bwMode="auto">
              <a:xfrm>
                <a:off x="985996" y="1266042"/>
                <a:ext cx="3263006" cy="5269832"/>
              </a:xfrm>
              <a:prstGeom prst="roundRect">
                <a:avLst>
                  <a:gd name="adj" fmla="val 2136"/>
                </a:avLst>
              </a:prstGeom>
              <a:solidFill>
                <a:srgbClr val="091F2C"/>
              </a:solidFill>
              <a:ln w="95250">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200">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E79676E-B895-5B05-94E3-595D0F49161F}"/>
                  </a:ext>
                </a:extLst>
              </p:cNvPr>
              <p:cNvPicPr>
                <a:picLocks noChangeAspect="1"/>
              </p:cNvPicPr>
              <p:nvPr/>
            </p:nvPicPr>
            <p:blipFill rotWithShape="1">
              <a:blip r:embed="rId3"/>
              <a:srcRect l="32848" t="7801" r="2366" b="2475"/>
              <a:stretch/>
            </p:blipFill>
            <p:spPr>
              <a:xfrm>
                <a:off x="985995" y="1266042"/>
                <a:ext cx="3263007" cy="5269832"/>
              </a:xfrm>
              <a:prstGeom prst="roundRect">
                <a:avLst>
                  <a:gd name="adj" fmla="val 2817"/>
                </a:avLst>
              </a:prstGeom>
            </p:spPr>
          </p:pic>
        </p:grpSp>
      </p:grpSp>
    </p:spTree>
    <p:extLst>
      <p:ext uri="{BB962C8B-B14F-4D97-AF65-F5344CB8AC3E}">
        <p14:creationId xmlns:p14="http://schemas.microsoft.com/office/powerpoint/2010/main" val="130340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25E-6 0 L -1.25E-6 0.03542 " pathEditMode="relative" rAng="0" ptsTypes="AA">
                                      <p:cBhvr>
                                        <p:cTn id="9" dur="700" spd="-100000" fill="hold"/>
                                        <p:tgtEl>
                                          <p:spTgt spid="2"/>
                                        </p:tgtEl>
                                        <p:attrNameLst>
                                          <p:attrName>ppt_x</p:attrName>
                                          <p:attrName>ppt_y</p:attrName>
                                        </p:attrNameLst>
                                      </p:cBhvr>
                                      <p:rCtr x="0" y="1759"/>
                                    </p:animMotion>
                                  </p:childTnLst>
                                </p:cTn>
                              </p:par>
                            </p:childTnLst>
                          </p:cTn>
                        </p:par>
                        <p:par>
                          <p:cTn id="10" fill="hold">
                            <p:stCondLst>
                              <p:cond delay="700"/>
                            </p:stCondLst>
                            <p:childTnLst>
                              <p:par>
                                <p:cTn id="11" presetID="10"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nodeType="withEffect">
                                  <p:stCondLst>
                                    <p:cond delay="0"/>
                                  </p:stCondLst>
                                  <p:childTnLst>
                                    <p:animMotion origin="layout" path="M -1.25E-6 0 L -1.25E-6 0.03542 " pathEditMode="relative" rAng="0" ptsTypes="AA">
                                      <p:cBhvr>
                                        <p:cTn id="15"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a:ln w="3175">
                  <a:noFill/>
                </a:ln>
                <a:solidFill>
                  <a:schemeClr val="accent2"/>
                </a:solidFill>
                <a:effectLst/>
                <a:latin typeface="+mj-lt"/>
                <a:ea typeface="+mn-ea"/>
                <a:cs typeface="Segoe UI" pitchFamily="34" charset="0"/>
              </a:defRPr>
            </a:lvl1pPr>
          </a:lstStyle>
          <a:p>
            <a:r>
              <a:rPr lang="en-US"/>
              <a:t>What is Azure Content Safety?</a:t>
            </a:r>
          </a:p>
        </p:txBody>
      </p:sp>
    </p:spTree>
    <p:extLst>
      <p:ext uri="{BB962C8B-B14F-4D97-AF65-F5344CB8AC3E}">
        <p14:creationId xmlns:p14="http://schemas.microsoft.com/office/powerpoint/2010/main" val="156849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NET" val="6.0.24"/>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potx" id="{B7347073-9417-4B2F-AFCC-1D95CC1E3428}" vid="{85EF3DF4-6823-4418-9125-5D5CFB04C5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6da845-320a-4090-a8c1-9d38d24895f3">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F6EF4D-7AB1-4204-AF01-11EBC0D1AD34}">
  <ds:schemaRefs>
    <ds:schemaRef ds:uri="http://schemas.microsoft.com/sharepoint/v3/contenttype/forms"/>
  </ds:schemaRefs>
</ds:datastoreItem>
</file>

<file path=customXml/itemProps2.xml><?xml version="1.0" encoding="utf-8"?>
<ds:datastoreItem xmlns:ds="http://schemas.openxmlformats.org/officeDocument/2006/customXml" ds:itemID="{B721CE34-3255-42F5-999D-E1307DD1CB49}">
  <ds:schemaRefs>
    <ds:schemaRef ds:uri="http://purl.org/dc/dcmitype/"/>
    <ds:schemaRef ds:uri="http://purl.org/dc/terms/"/>
    <ds:schemaRef ds:uri="http://purl.org/dc/elements/1.1/"/>
    <ds:schemaRef ds:uri="http://schemas.openxmlformats.org/package/2006/metadata/core-properties"/>
    <ds:schemaRef ds:uri="http://schemas.microsoft.com/office/infopath/2007/PartnerControls"/>
    <ds:schemaRef ds:uri="496da845-320a-4090-a8c1-9d38d24895f3"/>
    <ds:schemaRef ds:uri="230e9df3-be65-4c73-a93b-d1236ebd677e"/>
    <ds:schemaRef ds:uri="http://schemas.microsoft.com/office/2006/documentManagement/types"/>
    <ds:schemaRef ds:uri="4d763a3d-abd4-45ac-ad35-6c0fa32d5be4"/>
    <ds:schemaRef ds:uri="http://schemas.microsoft.com/sharepoint/v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E49BCCF-D297-4B4C-BC7A-848A930FED7E}">
  <ds:schemaRefs>
    <ds:schemaRef ds:uri="230e9df3-be65-4c73-a93b-d1236ebd677e"/>
    <ds:schemaRef ds:uri="496da845-320a-4090-a8c1-9d38d24895f3"/>
    <ds:schemaRef ds:uri="4d763a3d-abd4-45ac-ad35-6c0fa32d5b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2301</Words>
  <Application>Microsoft Office PowerPoint</Application>
  <PresentationFormat>Widescreen</PresentationFormat>
  <Paragraphs>211</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Microsoft Learn_Off-White Template</vt:lpstr>
      <vt:lpstr>Azure Content Safety for  OpenAI</vt:lpstr>
      <vt:lpstr>PowerPoint Presentation</vt:lpstr>
      <vt:lpstr> What We Will Cover Today</vt:lpstr>
      <vt:lpstr>Prerequisites</vt:lpstr>
      <vt:lpstr>Introduction</vt:lpstr>
      <vt:lpstr>Introduction</vt:lpstr>
      <vt:lpstr>Responsible AI principles</vt:lpstr>
      <vt:lpstr>Today's case: retail company chatbot</vt:lpstr>
      <vt:lpstr>What is Azure Content Safety?</vt:lpstr>
      <vt:lpstr>Azure AI Content Safety</vt:lpstr>
      <vt:lpstr>Azure OpenAI Service content filtering</vt:lpstr>
      <vt:lpstr>Configurable Azure OpenAI  Content Filters</vt:lpstr>
      <vt:lpstr>Responsible AI in Prompt Engineering</vt:lpstr>
      <vt:lpstr>Responsible AI in Azure OpenAI Service</vt:lpstr>
      <vt:lpstr>Exercise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Ruth Yakubu</dc:creator>
  <cp:lastModifiedBy>Ruth Yakubu</cp:lastModifiedBy>
  <cp:revision>7</cp:revision>
  <cp:lastPrinted>2023-12-07T13:54:45Z</cp:lastPrinted>
  <dcterms:created xsi:type="dcterms:W3CDTF">2023-12-07T13:54:45Z</dcterms:created>
  <dcterms:modified xsi:type="dcterms:W3CDTF">2024-01-18T18:14:27Z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ClassificationContentMarkingFooterText">
    <vt:lpwstr>Classified as Microsoft Confidential</vt:lpwstr>
  </property>
  <property fmtid="{D5CDD505-2E9C-101B-9397-08002B2CF9AE}" pid="4" name="MediaServiceImageTags">
    <vt:lpwstr/>
  </property>
</Properties>
</file>